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319" r:id="rId32"/>
    <p:sldId id="320" r:id="rId33"/>
    <p:sldId id="321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65"/>
      <p:bold r:id="rId66"/>
      <p:italic r:id="rId67"/>
      <p:boldItalic r:id="rId68"/>
    </p:embeddedFont>
    <p:embeddedFont>
      <p:font typeface="Corbel" panose="020B0503020204020204" pitchFamily="34" charset="0"/>
      <p:regular r:id="rId69"/>
      <p:bold r:id="rId70"/>
      <p:italic r:id="rId71"/>
      <p:boldItalic r:id="rId72"/>
    </p:embeddedFont>
    <p:embeddedFont>
      <p:font typeface="Garamond" panose="02020404030301010803" pitchFamily="18" charset="0"/>
      <p:regular r:id="rId73"/>
      <p:bold r:id="rId74"/>
      <p:italic r:id="rId75"/>
      <p:boldItalic r:id="rId76"/>
    </p:embeddedFont>
    <p:embeddedFont>
      <p:font typeface="Lato" panose="020B0604020202020204" charset="0"/>
      <p:regular r:id="rId77"/>
      <p:bold r:id="rId78"/>
      <p:italic r:id="rId79"/>
      <p:boldItalic r:id="rId80"/>
    </p:embeddedFont>
    <p:embeddedFont>
      <p:font typeface="Lato Black" panose="020B0604020202020204" charset="0"/>
      <p:bold r:id="rId81"/>
      <p:boldItalic r:id="rId82"/>
    </p:embeddedFont>
    <p:embeddedFont>
      <p:font typeface="Overlock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8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gYlCcgdfM+UlTNNwRtqrHJYS+W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84382F-50C2-43AF-BF50-B9F52AAC8078}">
  <a:tblStyle styleId="{B584382F-50C2-43AF-BF50-B9F52AAC80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8" y="432"/>
      </p:cViewPr>
      <p:guideLst>
        <p:guide orient="horz" pos="161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382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09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04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775f59f91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gf775f59f91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775f59f91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2" name="Google Shape;712;gf775f59f91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3" name="Google Shape;96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0" name="Google Shape;9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7" name="Google Shape;97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4" name="Google Shape;98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7"/>
          <p:cNvSpPr/>
          <p:nvPr/>
        </p:nvSpPr>
        <p:spPr>
          <a:xfrm>
            <a:off x="0" y="0"/>
            <a:ext cx="9144000" cy="5183505"/>
          </a:xfrm>
          <a:prstGeom prst="rect">
            <a:avLst/>
          </a:prstGeom>
          <a:gradFill>
            <a:gsLst>
              <a:gs pos="0">
                <a:srgbClr val="1EA4B2"/>
              </a:gs>
              <a:gs pos="8000">
                <a:srgbClr val="1EA4B2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77"/>
          <p:cNvSpPr txBox="1">
            <a:spLocks noGrp="1"/>
          </p:cNvSpPr>
          <p:nvPr>
            <p:ph type="subTitle" idx="1"/>
          </p:nvPr>
        </p:nvSpPr>
        <p:spPr>
          <a:xfrm>
            <a:off x="263767" y="2427193"/>
            <a:ext cx="1761981" cy="21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77"/>
          <p:cNvSpPr txBox="1">
            <a:spLocks noGrp="1"/>
          </p:cNvSpPr>
          <p:nvPr>
            <p:ph type="ctrTitle"/>
          </p:nvPr>
        </p:nvSpPr>
        <p:spPr>
          <a:xfrm>
            <a:off x="263768" y="2762672"/>
            <a:ext cx="5834954" cy="69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aramond"/>
              <a:buNone/>
              <a:defRPr sz="45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7"/>
          <p:cNvSpPr txBox="1"/>
          <p:nvPr/>
        </p:nvSpPr>
        <p:spPr>
          <a:xfrm>
            <a:off x="263767" y="1659798"/>
            <a:ext cx="6244335" cy="61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10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MICROCREDENTIAL: ASSOCIATE DATA SCIENTIST</a:t>
            </a:r>
            <a:br>
              <a:rPr lang="en-US" sz="1800" b="0" i="1" u="none" strike="noStrike" cap="none">
                <a:solidFill>
                  <a:srgbClr val="029B2D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1350" b="0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rPr>
              <a:t>01 November – 10 Desember 2021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77"/>
          <p:cNvCxnSpPr/>
          <p:nvPr/>
        </p:nvCxnSpPr>
        <p:spPr>
          <a:xfrm>
            <a:off x="330442" y="2400300"/>
            <a:ext cx="5908433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" name="Google Shape;25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8102" y="2005259"/>
            <a:ext cx="2724449" cy="27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573" y="739819"/>
            <a:ext cx="836049" cy="44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49" y="89858"/>
            <a:ext cx="634750" cy="6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7"/>
          <p:cNvSpPr txBox="1"/>
          <p:nvPr/>
        </p:nvSpPr>
        <p:spPr>
          <a:xfrm>
            <a:off x="751113" y="167745"/>
            <a:ext cx="3049363" cy="4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Direktorat Jenderal Pendidikan Tinggi, Riset, dan, Teknologi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lang="en-US" sz="82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Pendidikan, Kebudayaan, Riset, dan Teknologi Republik Indonesia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7"/>
          <p:cNvSpPr/>
          <p:nvPr/>
        </p:nvSpPr>
        <p:spPr>
          <a:xfrm>
            <a:off x="1922342" y="4891466"/>
            <a:ext cx="5410200" cy="292040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77" descr="Facebook Logo PNG, Free Download Logo Facebook Clipart - Free Transparent PNG  Log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7670" y="4932813"/>
            <a:ext cx="193116" cy="1703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7"/>
          <p:cNvSpPr txBox="1"/>
          <p:nvPr/>
        </p:nvSpPr>
        <p:spPr>
          <a:xfrm>
            <a:off x="2243149" y="4930047"/>
            <a:ext cx="598715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ditjen.dikti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77" descr="Twitter Logo transparent PNG - Stick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6592" y="4872775"/>
            <a:ext cx="303197" cy="31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83181" y="4925464"/>
            <a:ext cx="238735" cy="19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7" descr="YouTube Logo PNG, Transparent YouTube Logo Icon Free DOWNLOAD"/>
          <p:cNvPicPr preferRelativeResize="0"/>
          <p:nvPr/>
        </p:nvPicPr>
        <p:blipFill rotWithShape="1">
          <a:blip r:embed="rId8">
            <a:alphaModFix/>
          </a:blip>
          <a:srcRect l="24856" t="26007" r="24233" b="25547"/>
          <a:stretch/>
        </p:blipFill>
        <p:spPr>
          <a:xfrm>
            <a:off x="4619160" y="4905608"/>
            <a:ext cx="368044" cy="24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7" descr="Website Logo PNG, Web Site Logos Free Download - Free Transparent PNG Log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0718" y="4918240"/>
            <a:ext cx="202946" cy="19673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7"/>
          <p:cNvSpPr txBox="1"/>
          <p:nvPr/>
        </p:nvSpPr>
        <p:spPr>
          <a:xfrm>
            <a:off x="3070153" y="4935975"/>
            <a:ext cx="7851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@ditjendikti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7"/>
          <p:cNvSpPr txBox="1"/>
          <p:nvPr/>
        </p:nvSpPr>
        <p:spPr>
          <a:xfrm>
            <a:off x="4016347" y="4934954"/>
            <a:ext cx="598715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ditjen.dikti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7"/>
          <p:cNvSpPr txBox="1"/>
          <p:nvPr/>
        </p:nvSpPr>
        <p:spPr>
          <a:xfrm>
            <a:off x="4946976" y="4930050"/>
            <a:ext cx="987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Ditjen Diktiristek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7"/>
          <p:cNvSpPr txBox="1"/>
          <p:nvPr/>
        </p:nvSpPr>
        <p:spPr>
          <a:xfrm>
            <a:off x="6015701" y="4930800"/>
            <a:ext cx="1467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</a:pPr>
            <a:r>
              <a:rPr lang="en-US" sz="675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https://dikti.kemdikbud.go.id/</a:t>
            </a:r>
            <a:endParaRPr sz="675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7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60235" y="1315177"/>
            <a:ext cx="662387" cy="47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05992" y="739072"/>
            <a:ext cx="718405" cy="52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4"/>
          <p:cNvSpPr txBox="1">
            <a:spLocks noGrp="1"/>
          </p:cNvSpPr>
          <p:nvPr>
            <p:ph type="title"/>
          </p:nvPr>
        </p:nvSpPr>
        <p:spPr>
          <a:xfrm>
            <a:off x="296970" y="721080"/>
            <a:ext cx="7872391" cy="51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4"/>
          <p:cNvSpPr txBox="1">
            <a:spLocks noGrp="1"/>
          </p:cNvSpPr>
          <p:nvPr>
            <p:ph type="body" idx="1"/>
          </p:nvPr>
        </p:nvSpPr>
        <p:spPr>
          <a:xfrm>
            <a:off x="296970" y="1406290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84"/>
          <p:cNvSpPr txBox="1">
            <a:spLocks noGrp="1"/>
          </p:cNvSpPr>
          <p:nvPr>
            <p:ph type="body" idx="2"/>
          </p:nvPr>
        </p:nvSpPr>
        <p:spPr>
          <a:xfrm>
            <a:off x="4283161" y="1406290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4"/>
          <p:cNvSpPr txBox="1">
            <a:spLocks noGrp="1"/>
          </p:cNvSpPr>
          <p:nvPr>
            <p:ph type="sldNum" idx="12"/>
          </p:nvPr>
        </p:nvSpPr>
        <p:spPr>
          <a:xfrm>
            <a:off x="8490636" y="4421274"/>
            <a:ext cx="470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5"/>
          <p:cNvSpPr txBox="1">
            <a:spLocks noGrp="1"/>
          </p:cNvSpPr>
          <p:nvPr>
            <p:ph type="title"/>
          </p:nvPr>
        </p:nvSpPr>
        <p:spPr>
          <a:xfrm>
            <a:off x="265317" y="715033"/>
            <a:ext cx="7886700" cy="41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5"/>
          <p:cNvSpPr txBox="1">
            <a:spLocks noGrp="1"/>
          </p:cNvSpPr>
          <p:nvPr>
            <p:ph type="body" idx="1"/>
          </p:nvPr>
        </p:nvSpPr>
        <p:spPr>
          <a:xfrm>
            <a:off x="265318" y="1273227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2" name="Google Shape;82;p85"/>
          <p:cNvSpPr txBox="1">
            <a:spLocks noGrp="1"/>
          </p:cNvSpPr>
          <p:nvPr>
            <p:ph type="body" idx="2"/>
          </p:nvPr>
        </p:nvSpPr>
        <p:spPr>
          <a:xfrm>
            <a:off x="265318" y="1891161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85"/>
          <p:cNvSpPr txBox="1">
            <a:spLocks noGrp="1"/>
          </p:cNvSpPr>
          <p:nvPr>
            <p:ph type="body" idx="3"/>
          </p:nvPr>
        </p:nvSpPr>
        <p:spPr>
          <a:xfrm>
            <a:off x="4264626" y="1273227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85"/>
          <p:cNvSpPr txBox="1">
            <a:spLocks noGrp="1"/>
          </p:cNvSpPr>
          <p:nvPr>
            <p:ph type="body" idx="4"/>
          </p:nvPr>
        </p:nvSpPr>
        <p:spPr>
          <a:xfrm>
            <a:off x="4264626" y="1891161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85"/>
          <p:cNvSpPr txBox="1">
            <a:spLocks noGrp="1"/>
          </p:cNvSpPr>
          <p:nvPr>
            <p:ph type="sldNum" idx="12"/>
          </p:nvPr>
        </p:nvSpPr>
        <p:spPr>
          <a:xfrm>
            <a:off x="8514159" y="4368404"/>
            <a:ext cx="4455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 Layout">
  <p:cSld name="1_Point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8"/>
          <p:cNvSpPr txBox="1">
            <a:spLocks noGrp="1"/>
          </p:cNvSpPr>
          <p:nvPr>
            <p:ph type="title"/>
          </p:nvPr>
        </p:nvSpPr>
        <p:spPr>
          <a:xfrm>
            <a:off x="393871" y="676882"/>
            <a:ext cx="7984010" cy="61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8"/>
          <p:cNvSpPr txBox="1">
            <a:spLocks noGrp="1"/>
          </p:cNvSpPr>
          <p:nvPr>
            <p:ph type="body" idx="1"/>
          </p:nvPr>
        </p:nvSpPr>
        <p:spPr>
          <a:xfrm>
            <a:off x="393871" y="1470454"/>
            <a:ext cx="7984010" cy="30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8"/>
          <p:cNvSpPr txBox="1">
            <a:spLocks noGrp="1"/>
          </p:cNvSpPr>
          <p:nvPr>
            <p:ph type="sldNum" idx="12"/>
          </p:nvPr>
        </p:nvSpPr>
        <p:spPr>
          <a:xfrm>
            <a:off x="8501062" y="4383087"/>
            <a:ext cx="4572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9"/>
          <p:cNvSpPr txBox="1">
            <a:spLocks noGrp="1"/>
          </p:cNvSpPr>
          <p:nvPr>
            <p:ph type="sldNum" idx="12"/>
          </p:nvPr>
        </p:nvSpPr>
        <p:spPr>
          <a:xfrm>
            <a:off x="8588375" y="4383087"/>
            <a:ext cx="382587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0"/>
          <p:cNvSpPr/>
          <p:nvPr/>
        </p:nvSpPr>
        <p:spPr>
          <a:xfrm>
            <a:off x="0" y="1674340"/>
            <a:ext cx="9144000" cy="2279822"/>
          </a:xfrm>
          <a:prstGeom prst="rect">
            <a:avLst/>
          </a:prstGeom>
          <a:gradFill>
            <a:gsLst>
              <a:gs pos="0">
                <a:srgbClr val="1EA4B2"/>
              </a:gs>
              <a:gs pos="8000">
                <a:srgbClr val="1EA4B2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0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7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1633" y="1794528"/>
            <a:ext cx="1724347" cy="17243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0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  <a:defRPr sz="36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nutup">
  <p:cSld name="Penutup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1"/>
          <p:cNvGrpSpPr/>
          <p:nvPr/>
        </p:nvGrpSpPr>
        <p:grpSpPr>
          <a:xfrm>
            <a:off x="3" y="1804472"/>
            <a:ext cx="9143997" cy="1940010"/>
            <a:chOff x="3270421" y="2405963"/>
            <a:chExt cx="3731741" cy="2586680"/>
          </a:xfrm>
        </p:grpSpPr>
        <p:sp>
          <p:nvSpPr>
            <p:cNvPr id="65" name="Google Shape;65;p81"/>
            <p:cNvSpPr txBox="1"/>
            <p:nvPr/>
          </p:nvSpPr>
          <p:spPr>
            <a:xfrm>
              <a:off x="3270421" y="2405963"/>
              <a:ext cx="3731741" cy="2586680"/>
            </a:xfrm>
            <a:prstGeom prst="rect">
              <a:avLst/>
            </a:prstGeom>
            <a:solidFill>
              <a:srgbClr val="F2F2F2">
                <a:alpha val="89019"/>
              </a:srgbClr>
            </a:solidFill>
            <a:ln>
              <a:noFill/>
            </a:ln>
          </p:spPr>
          <p:txBody>
            <a:bodyPr spcFirstLastPara="1" wrap="square" lIns="720000" tIns="0" rIns="72000" bIns="216000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3750"/>
                <a:buFont typeface="Arial"/>
                <a:buNone/>
              </a:pPr>
              <a:endParaRPr sz="37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66" name="Google Shape;66;p81"/>
            <p:cNvSpPr txBox="1"/>
            <p:nvPr/>
          </p:nvSpPr>
          <p:spPr>
            <a:xfrm>
              <a:off x="3643594" y="3275502"/>
              <a:ext cx="2682820" cy="871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50"/>
                <a:buFont typeface="Arial"/>
                <a:buNone/>
              </a:pPr>
              <a:r>
                <a:rPr lang="en-US" sz="4050" b="0" i="1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Terima kasih</a:t>
              </a:r>
              <a:endParaRPr sz="4050" b="0" i="1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">
  <p:cSld name="Blank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2"/>
          <p:cNvSpPr txBox="1">
            <a:spLocks noGrp="1"/>
          </p:cNvSpPr>
          <p:nvPr>
            <p:ph type="title"/>
          </p:nvPr>
        </p:nvSpPr>
        <p:spPr>
          <a:xfrm>
            <a:off x="225069" y="737621"/>
            <a:ext cx="7985995" cy="51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2"/>
          <p:cNvSpPr txBox="1">
            <a:spLocks noGrp="1"/>
          </p:cNvSpPr>
          <p:nvPr>
            <p:ph type="sldNum" idx="12"/>
          </p:nvPr>
        </p:nvSpPr>
        <p:spPr>
          <a:xfrm>
            <a:off x="8482913" y="4382673"/>
            <a:ext cx="47538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 Layout">
  <p:cSld name="Point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3"/>
          <p:cNvSpPr txBox="1">
            <a:spLocks noGrp="1"/>
          </p:cNvSpPr>
          <p:nvPr>
            <p:ph type="title"/>
          </p:nvPr>
        </p:nvSpPr>
        <p:spPr>
          <a:xfrm>
            <a:off x="393871" y="676882"/>
            <a:ext cx="7984010" cy="61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3"/>
          <p:cNvSpPr txBox="1">
            <a:spLocks noGrp="1"/>
          </p:cNvSpPr>
          <p:nvPr>
            <p:ph type="body" idx="1"/>
          </p:nvPr>
        </p:nvSpPr>
        <p:spPr>
          <a:xfrm>
            <a:off x="393871" y="1470454"/>
            <a:ext cx="7984010" cy="30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83"/>
          <p:cNvSpPr txBox="1">
            <a:spLocks noGrp="1"/>
          </p:cNvSpPr>
          <p:nvPr>
            <p:ph type="sldNum" idx="12"/>
          </p:nvPr>
        </p:nvSpPr>
        <p:spPr>
          <a:xfrm>
            <a:off x="8501449" y="4382673"/>
            <a:ext cx="4568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6"/>
          <p:cNvSpPr/>
          <p:nvPr/>
        </p:nvSpPr>
        <p:spPr>
          <a:xfrm flipH="1">
            <a:off x="2224" y="304540"/>
            <a:ext cx="1673543" cy="226769"/>
          </a:xfrm>
          <a:custGeom>
            <a:avLst/>
            <a:gdLst/>
            <a:ahLst/>
            <a:cxnLst/>
            <a:rect l="l" t="t" r="r" b="b"/>
            <a:pathLst>
              <a:path w="9086554" h="1362809" extrusionOk="0">
                <a:moveTo>
                  <a:pt x="0" y="82758"/>
                </a:moveTo>
                <a:lnTo>
                  <a:pt x="9086554" y="0"/>
                </a:lnTo>
                <a:lnTo>
                  <a:pt x="9086554" y="1347569"/>
                </a:lnTo>
                <a:lnTo>
                  <a:pt x="1292770" y="1362809"/>
                </a:lnTo>
                <a:lnTo>
                  <a:pt x="0" y="82758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76"/>
          <p:cNvSpPr/>
          <p:nvPr/>
        </p:nvSpPr>
        <p:spPr>
          <a:xfrm>
            <a:off x="3741" y="4838961"/>
            <a:ext cx="9144000" cy="333022"/>
          </a:xfrm>
          <a:prstGeom prst="rect">
            <a:avLst/>
          </a:prstGeom>
          <a:gradFill>
            <a:gsLst>
              <a:gs pos="0">
                <a:srgbClr val="ABE1DC"/>
              </a:gs>
              <a:gs pos="100000">
                <a:srgbClr val="1EA4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76"/>
          <p:cNvSpPr/>
          <p:nvPr/>
        </p:nvSpPr>
        <p:spPr>
          <a:xfrm flipH="1">
            <a:off x="3741" y="4822650"/>
            <a:ext cx="6725671" cy="287102"/>
          </a:xfrm>
          <a:custGeom>
            <a:avLst/>
            <a:gdLst/>
            <a:ahLst/>
            <a:cxnLst/>
            <a:rect l="l" t="t" r="r" b="b"/>
            <a:pathLst>
              <a:path w="9036404" h="1400807" extrusionOk="0">
                <a:moveTo>
                  <a:pt x="0" y="0"/>
                </a:moveTo>
                <a:lnTo>
                  <a:pt x="9036404" y="37998"/>
                </a:lnTo>
                <a:lnTo>
                  <a:pt x="9036404" y="1370224"/>
                </a:lnTo>
                <a:lnTo>
                  <a:pt x="839499" y="1400807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76"/>
          <p:cNvSpPr/>
          <p:nvPr/>
        </p:nvSpPr>
        <p:spPr>
          <a:xfrm>
            <a:off x="0" y="0"/>
            <a:ext cx="9144000" cy="391432"/>
          </a:xfrm>
          <a:prstGeom prst="rect">
            <a:avLst/>
          </a:prstGeom>
          <a:gradFill>
            <a:gsLst>
              <a:gs pos="0">
                <a:srgbClr val="1EA4B2"/>
              </a:gs>
              <a:gs pos="67000">
                <a:srgbClr val="ABE1DC"/>
              </a:gs>
              <a:gs pos="100000">
                <a:srgbClr val="ABE1D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6"/>
          <p:cNvSpPr txBox="1">
            <a:spLocks noGrp="1"/>
          </p:cNvSpPr>
          <p:nvPr>
            <p:ph type="title"/>
          </p:nvPr>
        </p:nvSpPr>
        <p:spPr>
          <a:xfrm>
            <a:off x="163873" y="695101"/>
            <a:ext cx="8351477" cy="52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6"/>
          <p:cNvSpPr txBox="1">
            <a:spLocks noGrp="1"/>
          </p:cNvSpPr>
          <p:nvPr>
            <p:ph type="body" idx="1"/>
          </p:nvPr>
        </p:nvSpPr>
        <p:spPr>
          <a:xfrm>
            <a:off x="628650" y="1405894"/>
            <a:ext cx="7886700" cy="324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12" name="Google Shape;12;p7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97024" y="4865811"/>
            <a:ext cx="461103" cy="2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7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2349" y="21894"/>
            <a:ext cx="348673" cy="348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6"/>
          <p:cNvSpPr txBox="1"/>
          <p:nvPr/>
        </p:nvSpPr>
        <p:spPr>
          <a:xfrm>
            <a:off x="5443152" y="44184"/>
            <a:ext cx="3505825" cy="35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10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750"/>
              <a:buFont typeface="Arial"/>
              <a:buNone/>
            </a:pPr>
            <a:r>
              <a:rPr lang="en-US" sz="750" b="1" i="1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MICROCREDENTIAL: ASSOCIATE DATA SCIENTIST</a:t>
            </a:r>
            <a:br>
              <a:rPr lang="en-US" sz="750" b="0" i="1" u="none" strike="noStrike" cap="none">
                <a:solidFill>
                  <a:srgbClr val="029B2D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750" b="0" i="1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rPr>
              <a:t>01 November – 10 Desember 2021</a:t>
            </a:r>
            <a:endParaRPr sz="750" b="0" i="1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6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7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b="0">
              <a:solidFill>
                <a:srgbClr val="000000"/>
              </a:solidFill>
            </a:endParaRPr>
          </a:p>
        </p:txBody>
      </p:sp>
      <p:pic>
        <p:nvPicPr>
          <p:cNvPr id="16" name="Google Shape;16;p7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43660" y="4852749"/>
            <a:ext cx="377471" cy="27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43885" y="4816472"/>
            <a:ext cx="448596" cy="3200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6"/>
          <p:cNvSpPr txBox="1"/>
          <p:nvPr/>
        </p:nvSpPr>
        <p:spPr>
          <a:xfrm>
            <a:off x="451022" y="-29346"/>
            <a:ext cx="3049363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Direktorat Jenderal Pendidikan Tinggi, Riset, dan, Teknologi</a:t>
            </a:r>
            <a:endParaRPr sz="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Pendidikan, Kebudayaan, Riset, dan Teknologi Republik Indonesia</a:t>
            </a:r>
            <a:endParaRPr sz="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79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24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s/windows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install/windows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vRGm5ymx3WU&amp;t=13s" TargetMode="External"/><Relationship Id="rId4" Type="http://schemas.openxmlformats.org/officeDocument/2006/relationships/hyperlink" Target="https://www.youtube.com/watch?v=P4znPBf5ZpE&amp;t=38s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" TargetMode="External"/><Relationship Id="rId3" Type="http://schemas.openxmlformats.org/officeDocument/2006/relationships/hyperlink" Target="https://jupyter.org/" TargetMode="External"/><Relationship Id="rId7" Type="http://schemas.openxmlformats.org/officeDocument/2006/relationships/hyperlink" Target="https://scikit-learn.org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umpy.org/" TargetMode="External"/><Relationship Id="rId11" Type="http://schemas.openxmlformats.org/officeDocument/2006/relationships/hyperlink" Target="https://seaborn.pydata.org/" TargetMode="External"/><Relationship Id="rId5" Type="http://schemas.openxmlformats.org/officeDocument/2006/relationships/hyperlink" Target="https://www.python.org/" TargetMode="External"/><Relationship Id="rId10" Type="http://schemas.openxmlformats.org/officeDocument/2006/relationships/hyperlink" Target="https://matplotlib.org/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hyperlink" Target="https://www.scipy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1"/>
          <p:cNvSpPr txBox="1">
            <a:spLocks noGrp="1"/>
          </p:cNvSpPr>
          <p:nvPr>
            <p:ph type="subTitle" idx="1"/>
          </p:nvPr>
        </p:nvSpPr>
        <p:spPr>
          <a:xfrm>
            <a:off x="263767" y="2427193"/>
            <a:ext cx="1761981" cy="21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Pertemuan ke-1</a:t>
            </a:r>
            <a:endParaRPr/>
          </a:p>
        </p:txBody>
      </p:sp>
      <p:sp>
        <p:nvSpPr>
          <p:cNvPr id="91" name="Google Shape;91;p71"/>
          <p:cNvSpPr txBox="1">
            <a:spLocks noGrp="1"/>
          </p:cNvSpPr>
          <p:nvPr>
            <p:ph type="ctrTitle"/>
          </p:nvPr>
        </p:nvSpPr>
        <p:spPr>
          <a:xfrm>
            <a:off x="263767" y="3044774"/>
            <a:ext cx="5834954" cy="69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Pengantar AI 1 : Pengantar Course Pemasangan Tools 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9"/>
          <p:cNvSpPr/>
          <p:nvPr/>
        </p:nvSpPr>
        <p:spPr>
          <a:xfrm>
            <a:off x="1212840" y="1068480"/>
            <a:ext cx="3131640" cy="2941200"/>
          </a:xfrm>
          <a:prstGeom prst="rect">
            <a:avLst/>
          </a:prstGeom>
          <a:solidFill>
            <a:srgbClr val="DEE6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9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Model Pendidikan Tinggi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59"/>
          <p:cNvPicPr preferRelativeResize="0"/>
          <p:nvPr/>
        </p:nvPicPr>
        <p:blipFill rotWithShape="1">
          <a:blip r:embed="rId3">
            <a:alphaModFix/>
          </a:blip>
          <a:srcRect t="6974"/>
          <a:stretch/>
        </p:blipFill>
        <p:spPr>
          <a:xfrm>
            <a:off x="5535720" y="996840"/>
            <a:ext cx="2328480" cy="164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9"/>
          <p:cNvSpPr/>
          <p:nvPr/>
        </p:nvSpPr>
        <p:spPr>
          <a:xfrm>
            <a:off x="135252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9"/>
          <p:cNvSpPr/>
          <p:nvPr/>
        </p:nvSpPr>
        <p:spPr>
          <a:xfrm>
            <a:off x="213372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9"/>
          <p:cNvSpPr/>
          <p:nvPr/>
        </p:nvSpPr>
        <p:spPr>
          <a:xfrm>
            <a:off x="291456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9"/>
          <p:cNvSpPr/>
          <p:nvPr/>
        </p:nvSpPr>
        <p:spPr>
          <a:xfrm>
            <a:off x="3695760" y="208764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9"/>
          <p:cNvSpPr/>
          <p:nvPr/>
        </p:nvSpPr>
        <p:spPr>
          <a:xfrm>
            <a:off x="1909800" y="213840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6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2"/>
                </a:lnTo>
                <a:lnTo>
                  <a:pt x="684" y="1445"/>
                </a:lnTo>
                <a:lnTo>
                  <a:pt x="684" y="1083"/>
                </a:lnTo>
                <a:lnTo>
                  <a:pt x="0" y="1083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5" name="Google Shape;175;p59"/>
          <p:cNvSpPr/>
          <p:nvPr/>
        </p:nvSpPr>
        <p:spPr>
          <a:xfrm>
            <a:off x="2690640" y="213840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4" h="1446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3" y="722"/>
                </a:lnTo>
                <a:lnTo>
                  <a:pt x="684" y="1445"/>
                </a:lnTo>
                <a:lnTo>
                  <a:pt x="684" y="1083"/>
                </a:lnTo>
                <a:lnTo>
                  <a:pt x="0" y="1083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59"/>
          <p:cNvSpPr/>
          <p:nvPr/>
        </p:nvSpPr>
        <p:spPr>
          <a:xfrm>
            <a:off x="3471840" y="213840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6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2"/>
                </a:lnTo>
                <a:lnTo>
                  <a:pt x="684" y="1445"/>
                </a:lnTo>
                <a:lnTo>
                  <a:pt x="684" y="1083"/>
                </a:lnTo>
                <a:lnTo>
                  <a:pt x="0" y="1083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7" name="Google Shape;177;p59"/>
          <p:cNvSpPr/>
          <p:nvPr/>
        </p:nvSpPr>
        <p:spPr>
          <a:xfrm>
            <a:off x="1352520" y="158112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9"/>
          <p:cNvSpPr/>
          <p:nvPr/>
        </p:nvSpPr>
        <p:spPr>
          <a:xfrm>
            <a:off x="2133720" y="158112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9"/>
          <p:cNvSpPr/>
          <p:nvPr/>
        </p:nvSpPr>
        <p:spPr>
          <a:xfrm>
            <a:off x="2914560" y="259236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9"/>
          <p:cNvSpPr/>
          <p:nvPr/>
        </p:nvSpPr>
        <p:spPr>
          <a:xfrm>
            <a:off x="3695760" y="158112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9"/>
          <p:cNvSpPr/>
          <p:nvPr/>
        </p:nvSpPr>
        <p:spPr>
          <a:xfrm>
            <a:off x="3695760" y="2592360"/>
            <a:ext cx="556920" cy="455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KULIAH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9"/>
          <p:cNvSpPr/>
          <p:nvPr/>
        </p:nvSpPr>
        <p:spPr>
          <a:xfrm>
            <a:off x="135252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9"/>
          <p:cNvSpPr/>
          <p:nvPr/>
        </p:nvSpPr>
        <p:spPr>
          <a:xfrm>
            <a:off x="213372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MAGANG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9"/>
          <p:cNvSpPr/>
          <p:nvPr/>
        </p:nvSpPr>
        <p:spPr>
          <a:xfrm>
            <a:off x="291456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9"/>
          <p:cNvSpPr/>
          <p:nvPr/>
        </p:nvSpPr>
        <p:spPr>
          <a:xfrm>
            <a:off x="3695760" y="3121200"/>
            <a:ext cx="556920" cy="453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ENTRE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PRENEUR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9"/>
          <p:cNvSpPr/>
          <p:nvPr/>
        </p:nvSpPr>
        <p:spPr>
          <a:xfrm>
            <a:off x="1909800" y="317016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7" name="Google Shape;187;p59"/>
          <p:cNvSpPr/>
          <p:nvPr/>
        </p:nvSpPr>
        <p:spPr>
          <a:xfrm>
            <a:off x="2690640" y="317016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4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3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8" name="Google Shape;188;p59"/>
          <p:cNvSpPr/>
          <p:nvPr/>
        </p:nvSpPr>
        <p:spPr>
          <a:xfrm>
            <a:off x="3471840" y="317016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9" name="Google Shape;189;p59"/>
          <p:cNvSpPr/>
          <p:nvPr/>
        </p:nvSpPr>
        <p:spPr>
          <a:xfrm>
            <a:off x="1909800" y="163188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0" name="Google Shape;190;p59"/>
          <p:cNvSpPr/>
          <p:nvPr/>
        </p:nvSpPr>
        <p:spPr>
          <a:xfrm>
            <a:off x="3471840" y="2643120"/>
            <a:ext cx="223560" cy="353520"/>
          </a:xfrm>
          <a:custGeom>
            <a:avLst/>
            <a:gdLst/>
            <a:ahLst/>
            <a:cxnLst/>
            <a:rect l="l" t="t" r="r" b="b"/>
            <a:pathLst>
              <a:path w="913" h="1447" extrusionOk="0">
                <a:moveTo>
                  <a:pt x="0" y="361"/>
                </a:moveTo>
                <a:lnTo>
                  <a:pt x="684" y="361"/>
                </a:lnTo>
                <a:lnTo>
                  <a:pt x="684" y="0"/>
                </a:lnTo>
                <a:lnTo>
                  <a:pt x="912" y="723"/>
                </a:lnTo>
                <a:lnTo>
                  <a:pt x="684" y="1446"/>
                </a:lnTo>
                <a:lnTo>
                  <a:pt x="684" y="1084"/>
                </a:lnTo>
                <a:lnTo>
                  <a:pt x="0" y="1084"/>
                </a:lnTo>
                <a:lnTo>
                  <a:pt x="0" y="361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1" name="Google Shape;191;p59"/>
          <p:cNvSpPr/>
          <p:nvPr/>
        </p:nvSpPr>
        <p:spPr>
          <a:xfrm>
            <a:off x="3699000" y="1163520"/>
            <a:ext cx="840960" cy="2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IJAZAH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9"/>
          <p:cNvSpPr/>
          <p:nvPr/>
        </p:nvSpPr>
        <p:spPr>
          <a:xfrm>
            <a:off x="1295280" y="3743280"/>
            <a:ext cx="3379320" cy="3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SURAT KETERANGAN PENDAMPING IJAZAH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59"/>
          <p:cNvPicPr preferRelativeResize="0"/>
          <p:nvPr/>
        </p:nvPicPr>
        <p:blipFill rotWithShape="1">
          <a:blip r:embed="rId4">
            <a:alphaModFix/>
          </a:blip>
          <a:srcRect t="22877" r="55331" b="1289"/>
          <a:stretch/>
        </p:blipFill>
        <p:spPr>
          <a:xfrm>
            <a:off x="4344840" y="1084320"/>
            <a:ext cx="731520" cy="96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2880" y="2633760"/>
            <a:ext cx="1218960" cy="4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7080" y="4105440"/>
            <a:ext cx="645840" cy="464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59"/>
          <p:cNvGrpSpPr/>
          <p:nvPr/>
        </p:nvGrpSpPr>
        <p:grpSpPr>
          <a:xfrm>
            <a:off x="4577220" y="2109780"/>
            <a:ext cx="880740" cy="1036440"/>
            <a:chOff x="4577220" y="2109780"/>
            <a:chExt cx="880740" cy="1036440"/>
          </a:xfrm>
        </p:grpSpPr>
        <p:sp>
          <p:nvSpPr>
            <p:cNvPr id="197" name="Google Shape;197;p59"/>
            <p:cNvSpPr/>
            <p:nvPr/>
          </p:nvSpPr>
          <p:spPr>
            <a:xfrm rot="5400000">
              <a:off x="4499280" y="2187720"/>
              <a:ext cx="1036440" cy="880560"/>
            </a:xfrm>
            <a:custGeom>
              <a:avLst/>
              <a:gdLst/>
              <a:ahLst/>
              <a:cxnLst/>
              <a:rect l="l" t="t" r="r" b="b"/>
              <a:pathLst>
                <a:path w="4236" h="3600" extrusionOk="0">
                  <a:moveTo>
                    <a:pt x="965" y="3599"/>
                  </a:moveTo>
                  <a:lnTo>
                    <a:pt x="965" y="1541"/>
                  </a:lnTo>
                  <a:lnTo>
                    <a:pt x="0" y="1541"/>
                  </a:lnTo>
                  <a:lnTo>
                    <a:pt x="2117" y="0"/>
                  </a:lnTo>
                  <a:lnTo>
                    <a:pt x="4235" y="1541"/>
                  </a:lnTo>
                  <a:lnTo>
                    <a:pt x="3269" y="1541"/>
                  </a:lnTo>
                  <a:lnTo>
                    <a:pt x="3269" y="3599"/>
                  </a:lnTo>
                  <a:lnTo>
                    <a:pt x="965" y="3599"/>
                  </a:lnTo>
                </a:path>
              </a:pathLst>
            </a:custGeom>
            <a:gradFill>
              <a:gsLst>
                <a:gs pos="0">
                  <a:srgbClr val="2A6099"/>
                </a:gs>
                <a:gs pos="100000">
                  <a:srgbClr val="729FCF">
                    <a:alpha val="29803"/>
                  </a:srgbClr>
                </a:gs>
              </a:gsLst>
              <a:lin ang="10800000" scaled="0"/>
            </a:gradFill>
            <a:ln>
              <a:noFill/>
            </a:ln>
          </p:spPr>
        </p:sp>
        <p:sp>
          <p:nvSpPr>
            <p:cNvPr id="198" name="Google Shape;198;p59"/>
            <p:cNvSpPr/>
            <p:nvPr/>
          </p:nvSpPr>
          <p:spPr>
            <a:xfrm rot="5400000">
              <a:off x="4706640" y="2187720"/>
              <a:ext cx="622080" cy="880560"/>
            </a:xfrm>
            <a:custGeom>
              <a:avLst/>
              <a:gdLst/>
              <a:ahLst/>
              <a:cxnLst/>
              <a:rect l="l" t="t" r="r" b="b"/>
              <a:pathLst>
                <a:path w="2544" h="3600" extrusionOk="0">
                  <a:moveTo>
                    <a:pt x="663" y="3599"/>
                  </a:moveTo>
                  <a:lnTo>
                    <a:pt x="663" y="1347"/>
                  </a:lnTo>
                  <a:lnTo>
                    <a:pt x="0" y="1347"/>
                  </a:lnTo>
                  <a:lnTo>
                    <a:pt x="1271" y="0"/>
                  </a:lnTo>
                  <a:lnTo>
                    <a:pt x="2543" y="1347"/>
                  </a:lnTo>
                  <a:lnTo>
                    <a:pt x="1879" y="1347"/>
                  </a:lnTo>
                  <a:lnTo>
                    <a:pt x="1879" y="3599"/>
                  </a:lnTo>
                  <a:lnTo>
                    <a:pt x="663" y="3599"/>
                  </a:lnTo>
                </a:path>
              </a:pathLst>
            </a:custGeom>
            <a:gradFill>
              <a:gsLst>
                <a:gs pos="0">
                  <a:srgbClr val="CCCCCC">
                    <a:alpha val="29803"/>
                  </a:srgbClr>
                </a:gs>
                <a:gs pos="100000">
                  <a:srgbClr val="000000"/>
                </a:gs>
              </a:gsLst>
              <a:path path="circle">
                <a:fillToRect l="50000" t="50000" r="50000" b="50000"/>
              </a:path>
              <a:tileRect/>
            </a:gradFill>
            <a:ln w="720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pic>
        <p:nvPicPr>
          <p:cNvPr id="199" name="Google Shape;199;p59"/>
          <p:cNvPicPr preferRelativeResize="0"/>
          <p:nvPr/>
        </p:nvPicPr>
        <p:blipFill rotWithShape="1">
          <a:blip r:embed="rId7">
            <a:alphaModFix/>
          </a:blip>
          <a:srcRect l="14308" r="50449"/>
          <a:stretch/>
        </p:blipFill>
        <p:spPr>
          <a:xfrm>
            <a:off x="2414520" y="4535640"/>
            <a:ext cx="1936440" cy="4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9"/>
          <p:cNvPicPr preferRelativeResize="0"/>
          <p:nvPr/>
        </p:nvPicPr>
        <p:blipFill rotWithShape="1">
          <a:blip r:embed="rId4">
            <a:alphaModFix/>
          </a:blip>
          <a:srcRect l="52160" t="22877" b="1289"/>
          <a:stretch/>
        </p:blipFill>
        <p:spPr>
          <a:xfrm>
            <a:off x="4344840" y="3116160"/>
            <a:ext cx="728280" cy="89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70160" y="4633920"/>
            <a:ext cx="964800" cy="25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19520" y="1209600"/>
            <a:ext cx="72504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27440" y="4533840"/>
            <a:ext cx="1036440" cy="16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22480" y="4181400"/>
            <a:ext cx="52344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9"/>
          <p:cNvSpPr/>
          <p:nvPr/>
        </p:nvSpPr>
        <p:spPr>
          <a:xfrm>
            <a:off x="5684760" y="1739880"/>
            <a:ext cx="75960" cy="3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5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64080" y="4206960"/>
            <a:ext cx="766440" cy="2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11520" y="4776840"/>
            <a:ext cx="1198080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32200" y="4233960"/>
            <a:ext cx="847440" cy="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57480" y="4219560"/>
            <a:ext cx="596520" cy="24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21400" y="3801960"/>
            <a:ext cx="453600" cy="4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5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64160" y="4332240"/>
            <a:ext cx="872640" cy="6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726160" y="2610000"/>
            <a:ext cx="1755360" cy="10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178760" y="3705120"/>
            <a:ext cx="744120" cy="5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894200" y="3863880"/>
            <a:ext cx="1004400" cy="31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5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0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SDM  Data Science​/AI</a:t>
            </a:r>
            <a:endParaRPr/>
          </a:p>
        </p:txBody>
      </p:sp>
      <p:sp>
        <p:nvSpPr>
          <p:cNvPr id="221" name="Google Shape;221;p60"/>
          <p:cNvSpPr txBox="1"/>
          <p:nvPr/>
        </p:nvSpPr>
        <p:spPr>
          <a:xfrm>
            <a:off x="160200" y="3781440"/>
            <a:ext cx="426312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5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scientist, Data Engineer, DevOps engineer bekerja sama untuk memberikan solusi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scientist mempersiapkan pekerjaannya luarannya dapat dimanfaatkan oleh pihak lain, misal Data Engineer DevOps</a:t>
            </a:r>
            <a:endParaRPr/>
          </a:p>
        </p:txBody>
      </p:sp>
      <p:pic>
        <p:nvPicPr>
          <p:cNvPr id="222" name="Google Shape;2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200" y="1082160"/>
            <a:ext cx="3238920" cy="2676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60"/>
          <p:cNvGrpSpPr/>
          <p:nvPr/>
        </p:nvGrpSpPr>
        <p:grpSpPr>
          <a:xfrm>
            <a:off x="4865400" y="1208520"/>
            <a:ext cx="426600" cy="371520"/>
            <a:chOff x="4865400" y="1208520"/>
            <a:chExt cx="426600" cy="371520"/>
          </a:xfrm>
        </p:grpSpPr>
        <p:sp>
          <p:nvSpPr>
            <p:cNvPr id="224" name="Google Shape;224;p60"/>
            <p:cNvSpPr/>
            <p:nvPr/>
          </p:nvSpPr>
          <p:spPr>
            <a:xfrm flipH="1">
              <a:off x="4865400" y="1208520"/>
              <a:ext cx="426600" cy="37152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0"/>
            <p:cNvSpPr/>
            <p:nvPr/>
          </p:nvSpPr>
          <p:spPr>
            <a:xfrm flipH="1">
              <a:off x="4865400" y="124272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60"/>
          <p:cNvSpPr/>
          <p:nvPr/>
        </p:nvSpPr>
        <p:spPr>
          <a:xfrm>
            <a:off x="5388120" y="1073328"/>
            <a:ext cx="3652560" cy="644877"/>
          </a:xfrm>
          <a:prstGeom prst="rect">
            <a:avLst/>
          </a:prstGeom>
          <a:solidFill>
            <a:srgbClr val="FFB66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Mengembangkan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model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terbaik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data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menjawab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bisnis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0"/>
          <p:cNvSpPr/>
          <p:nvPr/>
        </p:nvSpPr>
        <p:spPr>
          <a:xfrm>
            <a:off x="5388120" y="4164480"/>
            <a:ext cx="3652560" cy="47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IT People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Menyiapkan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infrastruktur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IT (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terutama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deployment)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0"/>
          <p:cNvSpPr/>
          <p:nvPr/>
        </p:nvSpPr>
        <p:spPr>
          <a:xfrm>
            <a:off x="5388120" y="1774468"/>
            <a:ext cx="3652560" cy="475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Menyiapkan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(big) data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diolah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dimodelkan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0"/>
          <p:cNvSpPr/>
          <p:nvPr/>
        </p:nvSpPr>
        <p:spPr>
          <a:xfrm>
            <a:off x="5381886" y="2309660"/>
            <a:ext cx="3652560" cy="6448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Data Analyst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Menganalisis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mencari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insight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data (dan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menampilkannya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dashboard)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0"/>
          <p:cNvSpPr/>
          <p:nvPr/>
        </p:nvSpPr>
        <p:spPr>
          <a:xfrm>
            <a:off x="5381886" y="3020190"/>
            <a:ext cx="3652560" cy="52176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Project/ Product Manager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Mengelola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produk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berbasis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r>
              <a:rPr lang="en-US" sz="14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60"/>
          <p:cNvGrpSpPr/>
          <p:nvPr/>
        </p:nvGrpSpPr>
        <p:grpSpPr>
          <a:xfrm>
            <a:off x="4865400" y="1808749"/>
            <a:ext cx="426600" cy="371880"/>
            <a:chOff x="4865400" y="1909440"/>
            <a:chExt cx="426600" cy="371880"/>
          </a:xfrm>
        </p:grpSpPr>
        <p:sp>
          <p:nvSpPr>
            <p:cNvPr id="232" name="Google Shape;232;p60"/>
            <p:cNvSpPr/>
            <p:nvPr/>
          </p:nvSpPr>
          <p:spPr>
            <a:xfrm flipH="1">
              <a:off x="4865400" y="190944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0"/>
            <p:cNvSpPr/>
            <p:nvPr/>
          </p:nvSpPr>
          <p:spPr>
            <a:xfrm flipH="1">
              <a:off x="4865400" y="194400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60"/>
          <p:cNvGrpSpPr/>
          <p:nvPr/>
        </p:nvGrpSpPr>
        <p:grpSpPr>
          <a:xfrm>
            <a:off x="4865400" y="2446158"/>
            <a:ext cx="426600" cy="371880"/>
            <a:chOff x="4865400" y="2462400"/>
            <a:chExt cx="426600" cy="371880"/>
          </a:xfrm>
        </p:grpSpPr>
        <p:sp>
          <p:nvSpPr>
            <p:cNvPr id="235" name="Google Shape;235;p60"/>
            <p:cNvSpPr/>
            <p:nvPr/>
          </p:nvSpPr>
          <p:spPr>
            <a:xfrm flipH="1">
              <a:off x="4865400" y="246240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0"/>
            <p:cNvSpPr/>
            <p:nvPr/>
          </p:nvSpPr>
          <p:spPr>
            <a:xfrm flipH="1">
              <a:off x="4865400" y="249732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60"/>
          <p:cNvGrpSpPr/>
          <p:nvPr/>
        </p:nvGrpSpPr>
        <p:grpSpPr>
          <a:xfrm>
            <a:off x="4865400" y="3095313"/>
            <a:ext cx="426600" cy="371520"/>
            <a:chOff x="4865400" y="3149280"/>
            <a:chExt cx="426600" cy="371520"/>
          </a:xfrm>
        </p:grpSpPr>
        <p:sp>
          <p:nvSpPr>
            <p:cNvPr id="238" name="Google Shape;238;p60"/>
            <p:cNvSpPr/>
            <p:nvPr/>
          </p:nvSpPr>
          <p:spPr>
            <a:xfrm flipH="1">
              <a:off x="4865400" y="3149280"/>
              <a:ext cx="426600" cy="37152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0"/>
            <p:cNvSpPr/>
            <p:nvPr/>
          </p:nvSpPr>
          <p:spPr>
            <a:xfrm flipH="1">
              <a:off x="4865400" y="318384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60"/>
          <p:cNvGrpSpPr/>
          <p:nvPr/>
        </p:nvGrpSpPr>
        <p:grpSpPr>
          <a:xfrm>
            <a:off x="4865400" y="3669842"/>
            <a:ext cx="426600" cy="371880"/>
            <a:chOff x="4865400" y="3633840"/>
            <a:chExt cx="426600" cy="371880"/>
          </a:xfrm>
        </p:grpSpPr>
        <p:sp>
          <p:nvSpPr>
            <p:cNvPr id="241" name="Google Shape;241;p60"/>
            <p:cNvSpPr/>
            <p:nvPr/>
          </p:nvSpPr>
          <p:spPr>
            <a:xfrm flipH="1">
              <a:off x="4865400" y="363384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0"/>
            <p:cNvSpPr/>
            <p:nvPr/>
          </p:nvSpPr>
          <p:spPr>
            <a:xfrm flipH="1">
              <a:off x="4865400" y="366840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60"/>
          <p:cNvSpPr/>
          <p:nvPr/>
        </p:nvSpPr>
        <p:spPr>
          <a:xfrm>
            <a:off x="5377566" y="3617982"/>
            <a:ext cx="3652560" cy="475600"/>
          </a:xfrm>
          <a:prstGeom prst="rect">
            <a:avLst/>
          </a:prstGeom>
          <a:solidFill>
            <a:srgbClr val="FFB66C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D5BDC"/>
                </a:solidFill>
                <a:latin typeface="Lato"/>
                <a:ea typeface="Lato"/>
                <a:cs typeface="Lato"/>
                <a:sym typeface="Lato"/>
              </a:rPr>
              <a:t>Domain Expert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Memberi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arahan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tentang</a:t>
            </a:r>
            <a:r>
              <a:rPr lang="en-US" sz="11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domain </a:t>
            </a:r>
            <a:r>
              <a:rPr lang="en-US" sz="1100" b="0" i="0" u="none" strike="noStrike" cap="none" dirty="0" err="1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60"/>
          <p:cNvGrpSpPr/>
          <p:nvPr/>
        </p:nvGrpSpPr>
        <p:grpSpPr>
          <a:xfrm>
            <a:off x="4865400" y="4227949"/>
            <a:ext cx="426600" cy="371880"/>
            <a:chOff x="4865400" y="4262760"/>
            <a:chExt cx="426600" cy="371880"/>
          </a:xfrm>
        </p:grpSpPr>
        <p:sp>
          <p:nvSpPr>
            <p:cNvPr id="245" name="Google Shape;245;p60"/>
            <p:cNvSpPr/>
            <p:nvPr/>
          </p:nvSpPr>
          <p:spPr>
            <a:xfrm flipH="1">
              <a:off x="4865400" y="4262760"/>
              <a:ext cx="426600" cy="37188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0"/>
            <p:cNvSpPr/>
            <p:nvPr/>
          </p:nvSpPr>
          <p:spPr>
            <a:xfrm flipH="1">
              <a:off x="4865400" y="4297320"/>
              <a:ext cx="426600" cy="302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7" name="Google Shape;24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5160" y="1103760"/>
            <a:ext cx="507960" cy="41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200" y="1103760"/>
            <a:ext cx="507960" cy="41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9240" y="2734920"/>
            <a:ext cx="507960" cy="41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1"/>
          <p:cNvSpPr/>
          <p:nvPr/>
        </p:nvSpPr>
        <p:spPr>
          <a:xfrm>
            <a:off x="1405080" y="506520"/>
            <a:ext cx="6677640" cy="5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Acuan Data Scientist di Indonesia </a:t>
            </a:r>
            <a:endParaRPr sz="3024" b="0" i="0" u="none" strike="noStrike" cap="non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5" name="Google Shape;25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0" y="1568160"/>
            <a:ext cx="3144240" cy="21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4880" y="1069920"/>
            <a:ext cx="5781960" cy="373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"/>
          <p:cNvSpPr/>
          <p:nvPr/>
        </p:nvSpPr>
        <p:spPr>
          <a:xfrm>
            <a:off x="6927120" y="556200"/>
            <a:ext cx="2114640" cy="4206240"/>
          </a:xfrm>
          <a:prstGeom prst="rect">
            <a:avLst/>
          </a:prstGeom>
          <a:solidFill>
            <a:srgbClr val="DEE6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2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Metode CRISP-DM</a:t>
            </a:r>
            <a:endParaRPr/>
          </a:p>
        </p:txBody>
      </p:sp>
      <p:pic>
        <p:nvPicPr>
          <p:cNvPr id="263" name="Google Shape;26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440" y="1058400"/>
            <a:ext cx="5787000" cy="325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4360" y="777600"/>
            <a:ext cx="1693080" cy="126252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2"/>
          <p:cNvSpPr txBox="1"/>
          <p:nvPr/>
        </p:nvSpPr>
        <p:spPr>
          <a:xfrm>
            <a:off x="7626240" y="572400"/>
            <a:ext cx="73404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SEMMA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7000" y="2415960"/>
            <a:ext cx="1886040" cy="108072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2"/>
          <p:cNvSpPr txBox="1"/>
          <p:nvPr/>
        </p:nvSpPr>
        <p:spPr>
          <a:xfrm>
            <a:off x="7717680" y="2210760"/>
            <a:ext cx="8377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Microsoft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62"/>
          <p:cNvPicPr preferRelativeResize="0"/>
          <p:nvPr/>
        </p:nvPicPr>
        <p:blipFill rotWithShape="1">
          <a:blip r:embed="rId6">
            <a:alphaModFix/>
          </a:blip>
          <a:srcRect t="4027" r="3320" b="14984"/>
          <a:stretch/>
        </p:blipFill>
        <p:spPr>
          <a:xfrm>
            <a:off x="7094160" y="3978360"/>
            <a:ext cx="1947960" cy="66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2"/>
          <p:cNvSpPr txBox="1"/>
          <p:nvPr/>
        </p:nvSpPr>
        <p:spPr>
          <a:xfrm>
            <a:off x="7718400" y="3773160"/>
            <a:ext cx="59976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2"/>
          <p:cNvSpPr txBox="1"/>
          <p:nvPr/>
        </p:nvSpPr>
        <p:spPr>
          <a:xfrm>
            <a:off x="136080" y="4181040"/>
            <a:ext cx="6579000" cy="56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34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CRISP-DM: </a:t>
            </a:r>
            <a:r>
              <a:rPr lang="en-US" sz="21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Cross Industry Standard Process for Data Mining </a:t>
            </a:r>
            <a:endParaRPr sz="2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Non proprietary,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Kerangkar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Panduan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endParaRPr dirty="0"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Diadopsi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menjadi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Standard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Nasional,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Kepmennaker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No. 299/2020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3"/>
          <p:cNvSpPr txBox="1"/>
          <p:nvPr/>
        </p:nvSpPr>
        <p:spPr>
          <a:xfrm>
            <a:off x="6095880" y="587160"/>
            <a:ext cx="19645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</a:t>
            </a:r>
            <a:endParaRPr/>
          </a:p>
        </p:txBody>
      </p:sp>
      <p:pic>
        <p:nvPicPr>
          <p:cNvPr id="281" name="Google Shape;28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6520" y="3391560"/>
            <a:ext cx="3832200" cy="14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5680" y="1112040"/>
            <a:ext cx="3492000" cy="22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3"/>
          <p:cNvSpPr/>
          <p:nvPr/>
        </p:nvSpPr>
        <p:spPr>
          <a:xfrm>
            <a:off x="4864320" y="4643280"/>
            <a:ext cx="3323520" cy="200520"/>
          </a:xfrm>
          <a:prstGeom prst="rect">
            <a:avLst/>
          </a:prstGeom>
          <a:noFill/>
          <a:ln w="190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DED1E-2143-435B-A7D3-C5E0C8938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86" y="587160"/>
            <a:ext cx="3127342" cy="4206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5"/>
          <p:cNvSpPr txBox="1"/>
          <p:nvPr/>
        </p:nvSpPr>
        <p:spPr>
          <a:xfrm>
            <a:off x="6095880" y="587160"/>
            <a:ext cx="196452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</a:t>
            </a:r>
            <a:endParaRPr/>
          </a:p>
        </p:txBody>
      </p:sp>
      <p:pic>
        <p:nvPicPr>
          <p:cNvPr id="298" name="Google Shape;29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6520" y="3391560"/>
            <a:ext cx="3832200" cy="140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5680" y="1112040"/>
            <a:ext cx="3492000" cy="22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5"/>
          <p:cNvSpPr/>
          <p:nvPr/>
        </p:nvSpPr>
        <p:spPr>
          <a:xfrm>
            <a:off x="4864320" y="4643280"/>
            <a:ext cx="3323520" cy="200520"/>
          </a:xfrm>
          <a:prstGeom prst="rect">
            <a:avLst/>
          </a:prstGeom>
          <a:noFill/>
          <a:ln w="190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01" name="Google Shape;301;p65"/>
          <p:cNvGraphicFramePr/>
          <p:nvPr>
            <p:extLst>
              <p:ext uri="{D42A27DB-BD31-4B8C-83A1-F6EECF244321}">
                <p14:modId xmlns:p14="http://schemas.microsoft.com/office/powerpoint/2010/main" val="576682874"/>
              </p:ext>
            </p:extLst>
          </p:nvPr>
        </p:nvGraphicFramePr>
        <p:xfrm>
          <a:off x="150840" y="624960"/>
          <a:ext cx="4484150" cy="3343275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3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UK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Judul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Associate Data Scientist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Data Scientist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J.62DMI00.015.1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Proses Review Pemodelan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 dirty="0">
                          <a:latin typeface="Lato"/>
                          <a:ea typeface="Lato"/>
                          <a:cs typeface="Lato"/>
                          <a:sym typeface="Lato"/>
                        </a:rPr>
                        <a:t>OK</a:t>
                      </a:r>
                      <a:endParaRPr sz="10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J.62DMI00.016.1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Membuat Rencana Deployment Model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17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J.62DMI00.017.1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Deployment Model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18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J.62DMI00.018.1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Membuat Rencana Pemeliharaan Model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19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J.62DMI00.019.1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Pemeliharaan Model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J.62DMI00.020.1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Review Proyek Data science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J.62DMI00.021.1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Membuat Laporan Akhir Proyek Data science 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6"/>
          <p:cNvSpPr/>
          <p:nvPr/>
        </p:nvSpPr>
        <p:spPr>
          <a:xfrm>
            <a:off x="4378320" y="407880"/>
            <a:ext cx="299052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Kompetensi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6"/>
          <p:cNvSpPr/>
          <p:nvPr/>
        </p:nvSpPr>
        <p:spPr>
          <a:xfrm>
            <a:off x="3133800" y="1617840"/>
            <a:ext cx="3047760" cy="6220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Pendidikan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UU No 2  ttg Pendidikan Tinggi 2012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6"/>
          <p:cNvSpPr/>
          <p:nvPr/>
        </p:nvSpPr>
        <p:spPr>
          <a:xfrm>
            <a:off x="1538280" y="4168800"/>
            <a:ext cx="1407600" cy="766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6"/>
          <p:cNvSpPr/>
          <p:nvPr/>
        </p:nvSpPr>
        <p:spPr>
          <a:xfrm>
            <a:off x="5497560" y="4105440"/>
            <a:ext cx="2550600" cy="829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UU No 5. ttg ASN 2014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PM MenPAN RB No 38/2017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6"/>
          <p:cNvSpPr/>
          <p:nvPr/>
        </p:nvSpPr>
        <p:spPr>
          <a:xfrm>
            <a:off x="3683160" y="2876400"/>
            <a:ext cx="1425240" cy="138888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KKNI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Peta Okupasi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100000">
            <a:off x="2961720" y="4098960"/>
            <a:ext cx="931680" cy="39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520000">
            <a:off x="4651200" y="4056480"/>
            <a:ext cx="931680" cy="39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3977640" y="2362680"/>
            <a:ext cx="802800" cy="3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5080" y="2192400"/>
            <a:ext cx="2604600" cy="155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19800" y="2192400"/>
            <a:ext cx="2114280" cy="161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6"/>
          <p:cNvPicPr preferRelativeResize="0"/>
          <p:nvPr/>
        </p:nvPicPr>
        <p:blipFill rotWithShape="1">
          <a:blip r:embed="rId10">
            <a:alphaModFix/>
          </a:blip>
          <a:srcRect t="8198"/>
          <a:stretch/>
        </p:blipFill>
        <p:spPr>
          <a:xfrm>
            <a:off x="1143000" y="372960"/>
            <a:ext cx="2901600" cy="12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6"/>
          <p:cNvSpPr/>
          <p:nvPr/>
        </p:nvSpPr>
        <p:spPr>
          <a:xfrm>
            <a:off x="6181560" y="995400"/>
            <a:ext cx="1544400" cy="99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66"/>
          <p:cNvSpPr/>
          <p:nvPr/>
        </p:nvSpPr>
        <p:spPr>
          <a:xfrm>
            <a:off x="6616800" y="1119240"/>
            <a:ext cx="1169640" cy="99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KSA lain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Knowledge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Skill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Abilities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6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7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Pelatihan dan Sertifikasi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67"/>
          <p:cNvSpPr/>
          <p:nvPr/>
        </p:nvSpPr>
        <p:spPr>
          <a:xfrm>
            <a:off x="3941640" y="2533680"/>
            <a:ext cx="1244160" cy="1212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Acuan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Kompetensi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7"/>
          <p:cNvSpPr/>
          <p:nvPr/>
        </p:nvSpPr>
        <p:spPr>
          <a:xfrm>
            <a:off x="1701720" y="1866960"/>
            <a:ext cx="2203200" cy="7189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 Berbasis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(PBK)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7"/>
          <p:cNvSpPr/>
          <p:nvPr/>
        </p:nvSpPr>
        <p:spPr>
          <a:xfrm>
            <a:off x="5349960" y="1866960"/>
            <a:ext cx="2217240" cy="7189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Berbasis Kompetensi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(Skema KKNI, Okupasi dsb)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2520" y="4057560"/>
            <a:ext cx="1904760" cy="8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2840" y="4054320"/>
            <a:ext cx="2006280" cy="80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84760" y="4057560"/>
            <a:ext cx="2176200" cy="8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7"/>
          <p:cNvSpPr/>
          <p:nvPr/>
        </p:nvSpPr>
        <p:spPr>
          <a:xfrm>
            <a:off x="1515960" y="4253040"/>
            <a:ext cx="1491840" cy="58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Standar Kompetensi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Internasional (SKI)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7"/>
          <p:cNvSpPr/>
          <p:nvPr/>
        </p:nvSpPr>
        <p:spPr>
          <a:xfrm>
            <a:off x="3693960" y="4233960"/>
            <a:ext cx="1553760" cy="58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Standar Kompetensi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 Nasional Indonesia (SKKNI)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7"/>
          <p:cNvSpPr/>
          <p:nvPr/>
        </p:nvSpPr>
        <p:spPr>
          <a:xfrm>
            <a:off x="5996160" y="4233960"/>
            <a:ext cx="1553760" cy="4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Standar Kompetensi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 Khusus  (SK3)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7"/>
          <p:cNvSpPr/>
          <p:nvPr/>
        </p:nvSpPr>
        <p:spPr>
          <a:xfrm rot="10800000">
            <a:off x="4563720" y="3681720"/>
            <a:ext cx="36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5" name="Google Shape;335;p67"/>
          <p:cNvSpPr/>
          <p:nvPr/>
        </p:nvSpPr>
        <p:spPr>
          <a:xfrm rot="10800000" flipH="1">
            <a:off x="2323800" y="3681720"/>
            <a:ext cx="2239560" cy="434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6" name="Google Shape;336;p67"/>
          <p:cNvSpPr/>
          <p:nvPr/>
        </p:nvSpPr>
        <p:spPr>
          <a:xfrm rot="10800000">
            <a:off x="4564440" y="3681360"/>
            <a:ext cx="223956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7" name="Google Shape;337;p67"/>
          <p:cNvSpPr/>
          <p:nvPr/>
        </p:nvSpPr>
        <p:spPr>
          <a:xfrm rot="10800000">
            <a:off x="3694680" y="2489760"/>
            <a:ext cx="43452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338" name="Google Shape;338;p67"/>
          <p:cNvSpPr/>
          <p:nvPr/>
        </p:nvSpPr>
        <p:spPr>
          <a:xfrm rot="10800000" flipH="1">
            <a:off x="5062320" y="2489760"/>
            <a:ext cx="434520" cy="372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pic>
        <p:nvPicPr>
          <p:cNvPr id="339" name="Google Shape;339;p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11360" y="808200"/>
            <a:ext cx="4416120" cy="10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7"/>
          <p:cNvSpPr/>
          <p:nvPr/>
        </p:nvSpPr>
        <p:spPr>
          <a:xfrm>
            <a:off x="6181560" y="1432080"/>
            <a:ext cx="1263240" cy="3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OBE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7"/>
          <p:cNvSpPr/>
          <p:nvPr/>
        </p:nvSpPr>
        <p:spPr>
          <a:xfrm>
            <a:off x="1204920" y="2773440"/>
            <a:ext cx="2293560" cy="9694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Merujuk pada standar  (SKKNI,SK3, SKK   internasional 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Kurikulum dan silabus berbasis kompetensi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Modul latih/ajar berbasis kompetensi/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Soal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Sarana dan prasarana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Dosen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7"/>
          <p:cNvSpPr/>
          <p:nvPr/>
        </p:nvSpPr>
        <p:spPr>
          <a:xfrm>
            <a:off x="5559480" y="2747880"/>
            <a:ext cx="2301480" cy="9950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Merujuk pada standar  (skkni, skk khusus, skk internasional 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Skema sertifikasi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Perangkat uji kompetensi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Materi uji kompetensi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Tempat uji kompetensi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Asesor  kompetensi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7"/>
          <p:cNvSpPr/>
          <p:nvPr/>
        </p:nvSpPr>
        <p:spPr>
          <a:xfrm>
            <a:off x="4957920" y="3879720"/>
            <a:ext cx="53928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7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8"/>
          <p:cNvSpPr txBox="1"/>
          <p:nvPr/>
        </p:nvSpPr>
        <p:spPr>
          <a:xfrm>
            <a:off x="393840" y="5292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 Nasional</a:t>
            </a:r>
            <a:endParaRPr/>
          </a:p>
        </p:txBody>
      </p:sp>
      <p:sp>
        <p:nvSpPr>
          <p:cNvPr id="350" name="Google Shape;350;p68"/>
          <p:cNvSpPr/>
          <p:nvPr/>
        </p:nvSpPr>
        <p:spPr>
          <a:xfrm>
            <a:off x="3952800" y="2319480"/>
            <a:ext cx="952560" cy="68904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Skema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Okupasi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Nasional</a:t>
            </a:r>
            <a:endParaRPr dirty="0"/>
          </a:p>
        </p:txBody>
      </p:sp>
      <p:cxnSp>
        <p:nvCxnSpPr>
          <p:cNvPr id="351" name="Google Shape;351;p68"/>
          <p:cNvCxnSpPr/>
          <p:nvPr/>
        </p:nvCxnSpPr>
        <p:spPr>
          <a:xfrm>
            <a:off x="4719600" y="2653560"/>
            <a:ext cx="4302720" cy="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68"/>
          <p:cNvSpPr txBox="1"/>
          <p:nvPr/>
        </p:nvSpPr>
        <p:spPr>
          <a:xfrm>
            <a:off x="5185080" y="1138320"/>
            <a:ext cx="707040" cy="6166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LSP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8"/>
          <p:cNvSpPr txBox="1"/>
          <p:nvPr/>
        </p:nvSpPr>
        <p:spPr>
          <a:xfrm>
            <a:off x="5124600" y="3188880"/>
            <a:ext cx="701280" cy="6001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LSP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68"/>
          <p:cNvCxnSpPr/>
          <p:nvPr/>
        </p:nvCxnSpPr>
        <p:spPr>
          <a:xfrm>
            <a:off x="4411800" y="1541520"/>
            <a:ext cx="773280" cy="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" name="Google Shape;355;p68"/>
          <p:cNvCxnSpPr/>
          <p:nvPr/>
        </p:nvCxnSpPr>
        <p:spPr>
          <a:xfrm>
            <a:off x="4427640" y="3321720"/>
            <a:ext cx="589680" cy="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6" name="Google Shape;356;p68"/>
          <p:cNvSpPr txBox="1"/>
          <p:nvPr/>
        </p:nvSpPr>
        <p:spPr>
          <a:xfrm>
            <a:off x="5223239" y="1785600"/>
            <a:ext cx="1344959" cy="82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LSP di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Pendidikan dan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8"/>
          <p:cNvSpPr txBox="1"/>
          <p:nvPr/>
        </p:nvSpPr>
        <p:spPr>
          <a:xfrm>
            <a:off x="5114520" y="2853323"/>
            <a:ext cx="1431000" cy="29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LSP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Umum</a:t>
            </a:r>
            <a:endParaRPr dirty="0"/>
          </a:p>
        </p:txBody>
      </p:sp>
      <p:pic>
        <p:nvPicPr>
          <p:cNvPr id="358" name="Google Shape;358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20" y="1661400"/>
            <a:ext cx="3685320" cy="253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0880" y="2777040"/>
            <a:ext cx="1430640" cy="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8040" y="3482280"/>
            <a:ext cx="663480" cy="3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8"/>
          <p:cNvSpPr txBox="1"/>
          <p:nvPr/>
        </p:nvSpPr>
        <p:spPr>
          <a:xfrm>
            <a:off x="5793480" y="1463400"/>
            <a:ext cx="60840" cy="42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2" name="Google Shape;362;p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46440" y="3537360"/>
            <a:ext cx="954000" cy="29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58520" y="3957480"/>
            <a:ext cx="2020680" cy="31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56400" y="3057840"/>
            <a:ext cx="1404000" cy="3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62840" y="1507680"/>
            <a:ext cx="93996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8"/>
          <p:cNvPicPr preferRelativeResize="0"/>
          <p:nvPr/>
        </p:nvPicPr>
        <p:blipFill rotWithShape="1">
          <a:blip r:embed="rId12">
            <a:alphaModFix/>
          </a:blip>
          <a:srcRect l="11445" r="40358"/>
          <a:stretch/>
        </p:blipFill>
        <p:spPr>
          <a:xfrm>
            <a:off x="6864120" y="1831680"/>
            <a:ext cx="2096280" cy="35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958080" y="2191320"/>
            <a:ext cx="1424160" cy="28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11000" y="1427760"/>
            <a:ext cx="561960" cy="40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273520" y="947160"/>
            <a:ext cx="547920" cy="45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57120" y="1018440"/>
            <a:ext cx="574560" cy="23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959520" y="986400"/>
            <a:ext cx="599400" cy="39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77560" y="3553920"/>
            <a:ext cx="480960" cy="38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45520" y="4001760"/>
            <a:ext cx="513000" cy="30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467760" y="4350600"/>
            <a:ext cx="1026360" cy="29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000200" y="3144240"/>
            <a:ext cx="426960" cy="3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765920" y="4344120"/>
            <a:ext cx="1245600" cy="22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930000" y="2726640"/>
            <a:ext cx="447480" cy="37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68"/>
          <p:cNvCxnSpPr/>
          <p:nvPr/>
        </p:nvCxnSpPr>
        <p:spPr>
          <a:xfrm>
            <a:off x="4411800" y="1541520"/>
            <a:ext cx="0" cy="7779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68"/>
          <p:cNvCxnSpPr/>
          <p:nvPr/>
        </p:nvCxnSpPr>
        <p:spPr>
          <a:xfrm>
            <a:off x="4427640" y="3008520"/>
            <a:ext cx="0" cy="3132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68"/>
          <p:cNvSpPr txBox="1"/>
          <p:nvPr/>
        </p:nvSpPr>
        <p:spPr>
          <a:xfrm>
            <a:off x="4475160" y="1295640"/>
            <a:ext cx="63936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90-an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8"/>
          <p:cNvSpPr txBox="1"/>
          <p:nvPr/>
        </p:nvSpPr>
        <p:spPr>
          <a:xfrm>
            <a:off x="3875760" y="4083120"/>
            <a:ext cx="813600" cy="713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LSP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6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462280" y="4234320"/>
            <a:ext cx="446760" cy="4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842000" y="4216320"/>
            <a:ext cx="550080" cy="45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9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Relasi BNSP </a:t>
            </a:r>
            <a:r>
              <a:rPr lang="en-US" sz="2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LSP - TUK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9"/>
          <p:cNvSpPr/>
          <p:nvPr/>
        </p:nvSpPr>
        <p:spPr>
          <a:xfrm>
            <a:off x="1266840" y="995400"/>
            <a:ext cx="2301480" cy="385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639" marR="0" lvl="0" indent="-32363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BNSP memberikan lisensi kepada LSP untuk melakukan uji sertifikasi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LSP mengajukan skema yang dijadikan ujian sertifikasi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TUK melaksanakan uji kompetensi dengan Asessor dari LSP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PBK sebagai entitas terpisah dari LSP yang melakukan pelatihan berdasarkan SKKNI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6680" y="1046160"/>
            <a:ext cx="815760" cy="75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5640" y="2428920"/>
            <a:ext cx="595080" cy="56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7600" y="2347920"/>
            <a:ext cx="713880" cy="6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24600" y="3914640"/>
            <a:ext cx="439200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0160" y="4292640"/>
            <a:ext cx="434520" cy="43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46680" y="3919680"/>
            <a:ext cx="496440" cy="49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9960" y="3697200"/>
            <a:ext cx="502920" cy="6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9"/>
          <p:cNvSpPr/>
          <p:nvPr/>
        </p:nvSpPr>
        <p:spPr>
          <a:xfrm>
            <a:off x="6621480" y="1182600"/>
            <a:ext cx="1320480" cy="6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Badan Nasional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 Profesi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BNSP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9"/>
          <p:cNvSpPr/>
          <p:nvPr/>
        </p:nvSpPr>
        <p:spPr>
          <a:xfrm>
            <a:off x="5373720" y="3048120"/>
            <a:ext cx="234108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 Sertifikasi Profesi (LSP)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9"/>
          <p:cNvSpPr/>
          <p:nvPr/>
        </p:nvSpPr>
        <p:spPr>
          <a:xfrm>
            <a:off x="5789520" y="4665600"/>
            <a:ext cx="213804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Tempat Uji Kompetensi (TUK)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6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14720" y="3546360"/>
            <a:ext cx="577440" cy="56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03560" y="4226040"/>
            <a:ext cx="632880" cy="62208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9"/>
          <p:cNvSpPr/>
          <p:nvPr/>
        </p:nvSpPr>
        <p:spPr>
          <a:xfrm>
            <a:off x="4937040" y="1617840"/>
            <a:ext cx="360" cy="3234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03" name="Google Shape;403;p69"/>
          <p:cNvSpPr/>
          <p:nvPr/>
        </p:nvSpPr>
        <p:spPr>
          <a:xfrm>
            <a:off x="3879720" y="2612880"/>
            <a:ext cx="99504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Berbasis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PBK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9"/>
          <p:cNvSpPr/>
          <p:nvPr/>
        </p:nvSpPr>
        <p:spPr>
          <a:xfrm>
            <a:off x="4299120" y="933480"/>
            <a:ext cx="1263240" cy="49644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1200" tIns="30600" rIns="61200" bIns="306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9"/>
          <p:cNvSpPr/>
          <p:nvPr/>
        </p:nvSpPr>
        <p:spPr>
          <a:xfrm rot="10800000" flipH="1">
            <a:off x="4314600" y="1368720"/>
            <a:ext cx="310680" cy="1182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06" name="Google Shape;406;p69"/>
          <p:cNvSpPr/>
          <p:nvPr/>
        </p:nvSpPr>
        <p:spPr>
          <a:xfrm rot="10800000">
            <a:off x="5124960" y="1368360"/>
            <a:ext cx="372600" cy="1056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07" name="Google Shape;407;p69"/>
          <p:cNvSpPr/>
          <p:nvPr/>
        </p:nvSpPr>
        <p:spPr>
          <a:xfrm flipH="1">
            <a:off x="5745960" y="1741320"/>
            <a:ext cx="372600" cy="684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08" name="Google Shape;408;p69"/>
          <p:cNvSpPr/>
          <p:nvPr/>
        </p:nvSpPr>
        <p:spPr>
          <a:xfrm flipH="1">
            <a:off x="5745960" y="1741320"/>
            <a:ext cx="372600" cy="684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09" name="Google Shape;409;p69"/>
          <p:cNvSpPr/>
          <p:nvPr/>
        </p:nvSpPr>
        <p:spPr>
          <a:xfrm>
            <a:off x="6305400" y="1741320"/>
            <a:ext cx="871200" cy="684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0" name="Google Shape;410;p69"/>
          <p:cNvSpPr/>
          <p:nvPr/>
        </p:nvSpPr>
        <p:spPr>
          <a:xfrm flipH="1">
            <a:off x="5247720" y="2986200"/>
            <a:ext cx="372600" cy="871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1" name="Google Shape;411;p69"/>
          <p:cNvSpPr/>
          <p:nvPr/>
        </p:nvSpPr>
        <p:spPr>
          <a:xfrm>
            <a:off x="5621400" y="2986200"/>
            <a:ext cx="372600" cy="871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2" name="Google Shape;412;p69"/>
          <p:cNvSpPr/>
          <p:nvPr/>
        </p:nvSpPr>
        <p:spPr>
          <a:xfrm flipH="1">
            <a:off x="6927840" y="2986200"/>
            <a:ext cx="342720" cy="1244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3" name="Google Shape;413;p69"/>
          <p:cNvSpPr/>
          <p:nvPr/>
        </p:nvSpPr>
        <p:spPr>
          <a:xfrm>
            <a:off x="7364520" y="2986200"/>
            <a:ext cx="310680" cy="933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414" name="Google Shape;414;p69"/>
          <p:cNvSpPr/>
          <p:nvPr/>
        </p:nvSpPr>
        <p:spPr>
          <a:xfrm>
            <a:off x="4626000" y="3919680"/>
            <a:ext cx="498240" cy="248760"/>
          </a:xfrm>
          <a:custGeom>
            <a:avLst/>
            <a:gdLst/>
            <a:ahLst/>
            <a:cxnLst/>
            <a:rect l="l" t="t" r="r" b="b"/>
            <a:pathLst>
              <a:path w="2034" h="1018" extrusionOk="0">
                <a:moveTo>
                  <a:pt x="0" y="254"/>
                </a:moveTo>
                <a:lnTo>
                  <a:pt x="1524" y="254"/>
                </a:lnTo>
                <a:lnTo>
                  <a:pt x="1524" y="0"/>
                </a:lnTo>
                <a:lnTo>
                  <a:pt x="2033" y="508"/>
                </a:lnTo>
                <a:lnTo>
                  <a:pt x="1524" y="1017"/>
                </a:lnTo>
                <a:lnTo>
                  <a:pt x="1524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5" name="Google Shape;415;p69"/>
          <p:cNvSpPr/>
          <p:nvPr/>
        </p:nvSpPr>
        <p:spPr>
          <a:xfrm>
            <a:off x="4687920" y="4416480"/>
            <a:ext cx="1991880" cy="248760"/>
          </a:xfrm>
          <a:custGeom>
            <a:avLst/>
            <a:gdLst/>
            <a:ahLst/>
            <a:cxnLst/>
            <a:rect l="l" t="t" r="r" b="b"/>
            <a:pathLst>
              <a:path w="8130" h="1018" extrusionOk="0">
                <a:moveTo>
                  <a:pt x="0" y="254"/>
                </a:moveTo>
                <a:lnTo>
                  <a:pt x="6096" y="254"/>
                </a:lnTo>
                <a:lnTo>
                  <a:pt x="6096" y="0"/>
                </a:lnTo>
                <a:lnTo>
                  <a:pt x="8129" y="508"/>
                </a:lnTo>
                <a:lnTo>
                  <a:pt x="6096" y="1017"/>
                </a:lnTo>
                <a:lnTo>
                  <a:pt x="6096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6" name="Google Shape;416;p6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398462" y="581025"/>
            <a:ext cx="7573962" cy="6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sz="27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 Pengajar: </a:t>
            </a:r>
            <a:r>
              <a:rPr lang="en-US" sz="20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Nama Lengkap dan Gelar Akademik</a:t>
            </a: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2844800" y="1262062"/>
            <a:ext cx="5484812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Jabatan Akademik: </a:t>
            </a: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………………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Latar Belakang Pendidikan: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S1: ………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S2: ……...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S3: ………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Riwayat/Pengalaman Pekerjaan: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Dosen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Xxxx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Xxxx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Xxxx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xxxx</a:t>
            </a:r>
            <a:endParaRPr/>
          </a:p>
          <a:p>
            <a:pPr marL="171450" marR="0" lvl="0" indent="-107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814387" y="1268412"/>
            <a:ext cx="1408112" cy="179546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A2A2A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rbe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Poto</a:t>
            </a:r>
            <a:br>
              <a:rPr lang="en-US" sz="13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13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Pengajar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74650" y="3290887"/>
            <a:ext cx="2271712" cy="122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25" rIns="68475" bIns="34225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rbe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Contak Pengajar: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rbe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Ponsel: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rbe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xxxxxx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rbe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Email: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rbe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xxxxxxx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/>
          <p:nvPr/>
        </p:nvSpPr>
        <p:spPr>
          <a:xfrm>
            <a:off x="312840" y="444600"/>
            <a:ext cx="8519760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Penyandingan SKKNI dan Sertifikasi/Sistem Diklat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70"/>
          <p:cNvPicPr preferRelativeResize="0"/>
          <p:nvPr/>
        </p:nvPicPr>
        <p:blipFill rotWithShape="1">
          <a:blip r:embed="rId3">
            <a:alphaModFix/>
          </a:blip>
          <a:srcRect b="8030"/>
          <a:stretch/>
        </p:blipFill>
        <p:spPr>
          <a:xfrm>
            <a:off x="1690560" y="868320"/>
            <a:ext cx="5748120" cy="3939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0"/>
          <p:cNvSpPr/>
          <p:nvPr/>
        </p:nvSpPr>
        <p:spPr>
          <a:xfrm>
            <a:off x="3324240" y="2462040"/>
            <a:ext cx="1396800" cy="587160"/>
          </a:xfrm>
          <a:prstGeom prst="rect">
            <a:avLst/>
          </a:prstGeom>
          <a:noFill/>
          <a:ln w="3670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70"/>
          <p:cNvSpPr/>
          <p:nvPr/>
        </p:nvSpPr>
        <p:spPr>
          <a:xfrm>
            <a:off x="3335400" y="3139920"/>
            <a:ext cx="1356840" cy="526680"/>
          </a:xfrm>
          <a:prstGeom prst="rect">
            <a:avLst/>
          </a:prstGeom>
          <a:noFill/>
          <a:ln w="36700" cap="flat" cmpd="sng">
            <a:solidFill>
              <a:srgbClr val="FF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70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6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Penjelasan Singkat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1240" y="957240"/>
            <a:ext cx="4509720" cy="3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86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7"/>
          <p:cNvSpPr/>
          <p:nvPr/>
        </p:nvSpPr>
        <p:spPr>
          <a:xfrm>
            <a:off x="6153120" y="1322280"/>
            <a:ext cx="1496520" cy="807840"/>
          </a:xfrm>
          <a:prstGeom prst="rect">
            <a:avLst/>
          </a:prstGeom>
          <a:solidFill>
            <a:srgbClr val="DDE8CB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87"/>
          <p:cNvSpPr/>
          <p:nvPr/>
        </p:nvSpPr>
        <p:spPr>
          <a:xfrm>
            <a:off x="1143000" y="4346640"/>
            <a:ext cx="1220400" cy="472680"/>
          </a:xfrm>
          <a:prstGeom prst="rect">
            <a:avLst/>
          </a:prstGeom>
          <a:solidFill>
            <a:srgbClr val="DDE8CB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87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Keterangan Module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440" y="874800"/>
            <a:ext cx="3708000" cy="34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87"/>
          <p:cNvSpPr/>
          <p:nvPr/>
        </p:nvSpPr>
        <p:spPr>
          <a:xfrm rot="10800000" flipH="1">
            <a:off x="1310760" y="2857680"/>
            <a:ext cx="264600" cy="1587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2" name="Google Shape;442;p87"/>
          <p:cNvSpPr/>
          <p:nvPr/>
        </p:nvSpPr>
        <p:spPr>
          <a:xfrm rot="10800000" flipH="1">
            <a:off x="1310760" y="3421440"/>
            <a:ext cx="264600" cy="1023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3" name="Google Shape;443;p87"/>
          <p:cNvSpPr/>
          <p:nvPr/>
        </p:nvSpPr>
        <p:spPr>
          <a:xfrm rot="10800000" flipH="1">
            <a:off x="1349280" y="4161240"/>
            <a:ext cx="240840" cy="310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4" name="Google Shape;444;p87"/>
          <p:cNvSpPr/>
          <p:nvPr/>
        </p:nvSpPr>
        <p:spPr>
          <a:xfrm>
            <a:off x="1233360" y="4397400"/>
            <a:ext cx="1255320" cy="43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 dicapai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87"/>
          <p:cNvSpPr/>
          <p:nvPr/>
        </p:nvSpPr>
        <p:spPr>
          <a:xfrm>
            <a:off x="6153120" y="1322280"/>
            <a:ext cx="1644120" cy="8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Indikator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Pembelajaran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Juga pada konteks variabel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3520" y="2575080"/>
            <a:ext cx="2758680" cy="128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7160" y="4037040"/>
            <a:ext cx="279036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87"/>
          <p:cNvSpPr/>
          <p:nvPr/>
        </p:nvSpPr>
        <p:spPr>
          <a:xfrm flipH="1">
            <a:off x="6813720" y="2130480"/>
            <a:ext cx="12240" cy="444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49" name="Google Shape;449;p87"/>
          <p:cNvSpPr/>
          <p:nvPr/>
        </p:nvSpPr>
        <p:spPr>
          <a:xfrm flipH="1">
            <a:off x="4796640" y="2130480"/>
            <a:ext cx="2023560" cy="558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sp>
      <p:sp>
        <p:nvSpPr>
          <p:cNvPr id="450" name="Google Shape;450;p87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8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Silabus Pelatihan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"/>
          <p:cNvSpPr txBox="1"/>
          <p:nvPr/>
        </p:nvSpPr>
        <p:spPr>
          <a:xfrm>
            <a:off x="1468437" y="349250"/>
            <a:ext cx="6273800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Lato Black"/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Microcredential Certification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"/>
          <p:cNvSpPr txBox="1"/>
          <p:nvPr/>
        </p:nvSpPr>
        <p:spPr>
          <a:xfrm>
            <a:off x="1376362" y="3441700"/>
            <a:ext cx="6478587" cy="132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8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Tujuan: Mengatasi kebutuhan talenta nasional bidang Data Science dan Artificial Intelligence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1800" marR="0" lvl="0" indent="-3238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 dilaksanakan dengan skala nasional baik pelaksana maupun peserta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975" y="1296987"/>
            <a:ext cx="3270250" cy="183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912" y="874712"/>
            <a:ext cx="2641600" cy="19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48325" y="1576387"/>
            <a:ext cx="2268537" cy="167481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9"/>
          <p:cNvSpPr txBox="1"/>
          <p:nvPr/>
        </p:nvSpPr>
        <p:spPr>
          <a:xfrm>
            <a:off x="533160" y="4590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Tujuan dan Luaran</a:t>
            </a:r>
            <a:endParaRPr/>
          </a:p>
        </p:txBody>
      </p:sp>
      <p:sp>
        <p:nvSpPr>
          <p:cNvPr id="471" name="Google Shape;471;p89"/>
          <p:cNvSpPr txBox="1"/>
          <p:nvPr/>
        </p:nvSpPr>
        <p:spPr>
          <a:xfrm>
            <a:off x="127260" y="1074240"/>
            <a:ext cx="8928720" cy="2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6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 Umum</a:t>
            </a:r>
            <a:endParaRPr sz="21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Mengembangkan Sumber Daya Manusia (SDM) yang berpengalaman dan dapat langsung terjun ke dalam dunia nyata atau industri dalam bidang AI untuk menghadapi era revolusi industri 4.0 dan Society 5.0.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 Khusus</a:t>
            </a: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/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Mengadakan pelatihan terkait Data Science kepada para mahasiswa. Pelatihan ini disusun bersama-sama dengan asosiasi dan industri di bidang tersebut.</a:t>
            </a:r>
            <a:endParaRPr/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Meningkatkan kapasitas dosen dan kampus untuk melakukan pendampingan kepada mahsiswa untuk pengembangan produk terkait Artificial Intelligence</a:t>
            </a:r>
            <a:endParaRPr/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Menghasilkan solusi yang menggunakan Data Science dan Artificial Intelligence yang dapat menutupi kebutuhan industri dan lembaga pemerintah</a:t>
            </a:r>
            <a:endParaRPr sz="15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864000" marR="0" lvl="1" indent="-324000" algn="l" rtl="0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Meningkatkan kerjasama industri dan lembaga pemerintahan/layanan publik dan perguruan tinggi melalui penyelesaian masalah yang ada.</a:t>
            </a:r>
            <a:endParaRPr/>
          </a:p>
        </p:txBody>
      </p:sp>
      <p:graphicFrame>
        <p:nvGraphicFramePr>
          <p:cNvPr id="472" name="Google Shape;472;p89"/>
          <p:cNvGraphicFramePr/>
          <p:nvPr/>
        </p:nvGraphicFramePr>
        <p:xfrm>
          <a:off x="664200" y="3597840"/>
          <a:ext cx="7854850" cy="1281944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54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3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Pelatihan mahasiswa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2000 mahasiswa mengikuti pelatihan (telah terdaftar lebih dari 3000 mahasiswa)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3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Ujian Sertifikasi Mahasiswa di LSP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70% dari peserta mendapatkan sertifikasi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3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Solusi aplikatif yang dapat dikembangkan menjadi produk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 solusi (1 solusi terpilih  untuk setiap host)</a:t>
                      </a:r>
                      <a:endParaRPr sz="105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90"/>
          <p:cNvPicPr preferRelativeResize="0"/>
          <p:nvPr/>
        </p:nvPicPr>
        <p:blipFill rotWithShape="1">
          <a:blip r:embed="rId3">
            <a:alphaModFix/>
          </a:blip>
          <a:srcRect l="4250" t="13210" r="4229" b="10269"/>
          <a:stretch/>
        </p:blipFill>
        <p:spPr>
          <a:xfrm>
            <a:off x="411840" y="1417680"/>
            <a:ext cx="2685960" cy="23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90"/>
          <p:cNvSpPr txBox="1"/>
          <p:nvPr/>
        </p:nvSpPr>
        <p:spPr>
          <a:xfrm>
            <a:off x="312840" y="384480"/>
            <a:ext cx="8652240" cy="8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Pendekatan pada Microcredential Assoc. Data Scientist</a:t>
            </a:r>
            <a:endParaRPr/>
          </a:p>
        </p:txBody>
      </p:sp>
      <p:sp>
        <p:nvSpPr>
          <p:cNvPr id="479" name="Google Shape;479;p90"/>
          <p:cNvSpPr txBox="1"/>
          <p:nvPr/>
        </p:nvSpPr>
        <p:spPr>
          <a:xfrm>
            <a:off x="4775040" y="1207800"/>
            <a:ext cx="4255200" cy="353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3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Semangat kebersamaan di dalam meningkatkan kapasitas perguruan tinggi di bidang Data Science dan Artificial Intelligence (mahasiswa, alumni sebagai asisten, dosen sebagai instruktur)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Disusun bersama-sama berbagai stakeholder, industri dan asosiasi, LSP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Mengikuti platform regulasi yang ada (kurikulum, sertifikasi, pengakuan SKS), sehingga diharapkan dapat bersifat sustain dan berkembang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 diduplikasi sehingga dilaksanakan di perguruan tinggi seluruh Indonesia secara masif</a:t>
            </a:r>
            <a:endParaRPr sz="21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 dapat diserap oleh perguruan tinggi menjadi kurikulum ataupun pelatihan terpisah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 dilakukan terpisah dengan proses pelatihan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Fleksibilitas bagi mahasiswa sebagai peserta dan host sebagai pelaksana</a:t>
            </a:r>
            <a:endParaRPr/>
          </a:p>
        </p:txBody>
      </p:sp>
      <p:pic>
        <p:nvPicPr>
          <p:cNvPr id="480" name="Google Shape;480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440" y="1207800"/>
            <a:ext cx="2212920" cy="181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0480" y="2861280"/>
            <a:ext cx="2108520" cy="181224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90"/>
          <p:cNvSpPr txBox="1"/>
          <p:nvPr/>
        </p:nvSpPr>
        <p:spPr>
          <a:xfrm>
            <a:off x="0" y="2172960"/>
            <a:ext cx="47196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TIK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0"/>
          <p:cNvSpPr txBox="1"/>
          <p:nvPr/>
        </p:nvSpPr>
        <p:spPr>
          <a:xfrm>
            <a:off x="3665160" y="1043923"/>
            <a:ext cx="130320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Komunikasi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0"/>
          <p:cNvSpPr txBox="1"/>
          <p:nvPr/>
        </p:nvSpPr>
        <p:spPr>
          <a:xfrm>
            <a:off x="3373200" y="4666680"/>
            <a:ext cx="1674000" cy="32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Tele Komunikasi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90"/>
          <p:cNvPicPr preferRelativeResize="0"/>
          <p:nvPr/>
        </p:nvPicPr>
        <p:blipFill rotWithShape="1">
          <a:blip r:embed="rId6">
            <a:alphaModFix/>
          </a:blip>
          <a:srcRect l="20944" t="8877" r="1254" b="20001"/>
          <a:stretch/>
        </p:blipFill>
        <p:spPr>
          <a:xfrm>
            <a:off x="69480" y="3590280"/>
            <a:ext cx="2461680" cy="108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90"/>
          <p:cNvSpPr txBox="1"/>
          <p:nvPr/>
        </p:nvSpPr>
        <p:spPr>
          <a:xfrm>
            <a:off x="704880" y="4622760"/>
            <a:ext cx="96084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Kamsiber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0"/>
          <p:cNvSpPr txBox="1"/>
          <p:nvPr/>
        </p:nvSpPr>
        <p:spPr>
          <a:xfrm>
            <a:off x="39600" y="1047600"/>
            <a:ext cx="2235240" cy="42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Peta Okupasi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1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91"/>
          <p:cNvSpPr txBox="1"/>
          <p:nvPr/>
        </p:nvSpPr>
        <p:spPr>
          <a:xfrm>
            <a:off x="311040" y="966960"/>
            <a:ext cx="852156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Setelah mengikuti pelatihan ini, peserta diharapkan mampu untuk: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Melakukan pengembangan model berbasis data mengikuti suatu metodologi </a:t>
            </a: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Menentukan objektif bisnis, teknis dan  Rencana Projek Data Science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Mengumpulkan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Menelaah/ Menganalisis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Menentukan objek atau Memilah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Membersihkan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Mengkonstruksi 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Membangun Model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Melakukan Deployment Model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91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92"/>
          <p:cNvPicPr preferRelativeResize="0"/>
          <p:nvPr/>
        </p:nvPicPr>
        <p:blipFill rotWithShape="1">
          <a:blip r:embed="rId3">
            <a:alphaModFix/>
          </a:blip>
          <a:srcRect t="15636" b="7571"/>
          <a:stretch/>
        </p:blipFill>
        <p:spPr>
          <a:xfrm>
            <a:off x="3136680" y="1799640"/>
            <a:ext cx="5679360" cy="199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92"/>
          <p:cNvSpPr txBox="1"/>
          <p:nvPr/>
        </p:nvSpPr>
        <p:spPr>
          <a:xfrm>
            <a:off x="393840" y="49824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Host Pelaksana</a:t>
            </a:r>
            <a:endParaRPr/>
          </a:p>
        </p:txBody>
      </p:sp>
      <p:pic>
        <p:nvPicPr>
          <p:cNvPr id="501" name="Google Shape;501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1560" y="1353240"/>
            <a:ext cx="517680" cy="40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34440" y="3791160"/>
            <a:ext cx="507240" cy="3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87000" y="3689280"/>
            <a:ext cx="790560" cy="61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02120" y="3764880"/>
            <a:ext cx="1019160" cy="50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5280" y="3764520"/>
            <a:ext cx="565200" cy="59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4760" y="3769200"/>
            <a:ext cx="554400" cy="45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16480" y="1378800"/>
            <a:ext cx="450360" cy="38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86920" y="1360800"/>
            <a:ext cx="507600" cy="4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36760" y="1359000"/>
            <a:ext cx="512280" cy="49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98320" y="1382400"/>
            <a:ext cx="539280" cy="54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160" y="3744000"/>
            <a:ext cx="574920" cy="43704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92"/>
          <p:cNvSpPr/>
          <p:nvPr/>
        </p:nvSpPr>
        <p:spPr>
          <a:xfrm>
            <a:off x="172450" y="1706051"/>
            <a:ext cx="2544900" cy="2869800"/>
          </a:xfrm>
          <a:prstGeom prst="rect">
            <a:avLst/>
          </a:prstGeom>
          <a:solidFill>
            <a:srgbClr val="DEE7E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92"/>
          <p:cNvSpPr/>
          <p:nvPr/>
        </p:nvSpPr>
        <p:spPr>
          <a:xfrm rot="10800000" flipH="1">
            <a:off x="172440" y="1339200"/>
            <a:ext cx="2544840" cy="360000"/>
          </a:xfrm>
          <a:prstGeom prst="rect">
            <a:avLst/>
          </a:prstGeom>
          <a:solidFill>
            <a:srgbClr val="35526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92"/>
          <p:cNvSpPr txBox="1"/>
          <p:nvPr/>
        </p:nvSpPr>
        <p:spPr>
          <a:xfrm>
            <a:off x="1186560" y="1400400"/>
            <a:ext cx="913320" cy="33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FF00"/>
                </a:solidFill>
                <a:latin typeface="Lato Black"/>
                <a:ea typeface="Lato Black"/>
                <a:cs typeface="Lato Black"/>
                <a:sym typeface="Lato Black"/>
              </a:rPr>
              <a:t>Host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92"/>
          <p:cNvSpPr txBox="1"/>
          <p:nvPr/>
        </p:nvSpPr>
        <p:spPr>
          <a:xfrm>
            <a:off x="246600" y="1826280"/>
            <a:ext cx="24708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Syiah Kuala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Indonesia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Gunadarma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Institut Teknologi Bandung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Telkom University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Gadjah Mada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Dian Nuswantoro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Institute Teknologi Sepuluh November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Hasanudin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Udayana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Universitas AMIKOM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3"/>
          <p:cNvSpPr txBox="1"/>
          <p:nvPr/>
        </p:nvSpPr>
        <p:spPr>
          <a:xfrm>
            <a:off x="393840" y="5148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Konsep Kegiatan Microcredential</a:t>
            </a:r>
            <a:endParaRPr/>
          </a:p>
        </p:txBody>
      </p:sp>
      <p:sp>
        <p:nvSpPr>
          <p:cNvPr id="521" name="Google Shape;521;p93"/>
          <p:cNvSpPr txBox="1"/>
          <p:nvPr/>
        </p:nvSpPr>
        <p:spPr>
          <a:xfrm>
            <a:off x="108360" y="1130040"/>
            <a:ext cx="5598720" cy="364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 untuk mahasiswa yang disusun berdasarkan suatu standard kompetensi (Standard Kompetensi Kerja Nasional Indonesia) bidang Data Science yang mengadopsi standard internasional CRISP-DM</a:t>
            </a:r>
            <a:endParaRPr/>
          </a:p>
          <a:p>
            <a:pPr marL="432000" marR="0" lvl="0" indent="-324000" algn="l" rtl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 yang dilaksanakan dengan standar kompetensi berbasiskan okupasi Nasional,  </a:t>
            </a:r>
            <a:r>
              <a:rPr lang="en-US" sz="10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 Data Scientist</a:t>
            </a: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(KKNI level 6).  Sedangkan para instruktur adalah mereka yang telah menerima pelatihan untuk tingkat Data Scientist (KKNI level 7).  Okupasi ini dapat diajukan MRA di tingkat ASEAN oleh BNSP</a:t>
            </a:r>
            <a:endParaRPr/>
          </a:p>
          <a:p>
            <a:pPr marL="432000" marR="0" lvl="0" indent="-324000" algn="l" rtl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Keterlibatan industri untuk use-case dan soft skill. Kegiatan microcredential ini didukung oleh industri, lembaga pemerintah dan asosiasi terkait (IPKIN, IAI, IAIS, APTIKOM)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 mengerjakan  proyek mandiri tersupervisi yang dilakukan peserta secara berkelompok.  Diharapkan melalui tugas ini dapat </a:t>
            </a:r>
            <a:r>
              <a:rPr lang="en-US" sz="10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dihasilkan produk </a:t>
            </a: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 mendukung enterprenurship para peserta</a:t>
            </a: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Memberikan sebuah environment yang mampu menstimulasi civitas akademika untuk  berpikir kritis, berinovasi, meningkatkan kepercayaan diri, mengembangkan jejaring antar perguruan tinggi, industri maupun pihak terkait lainnya.  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Keikutsertaan mahasiswa pada kegiatan ini dapat dihitung sebagai </a:t>
            </a:r>
            <a:r>
              <a:rPr lang="en-US" sz="10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8-10 SKS</a:t>
            </a:r>
            <a:r>
              <a:rPr lang="en-US" sz="10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sesuai dengan informasi kurikulum, capaian pembelajaran dan kegiatan yang dilakukan</a:t>
            </a: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Char char="●"/>
            </a:pPr>
            <a:r>
              <a:rPr lang="en-US" sz="105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 dimultiplikasi dan dilaksanakan secara luas oleh perguruan tinggi se Indonesia.</a:t>
            </a: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293996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ts val="473"/>
              <a:buFont typeface="Noto Sans Symbols"/>
              <a:buNone/>
            </a:pPr>
            <a:endParaRPr sz="10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22" name="Google Shape;522;p93"/>
          <p:cNvGrpSpPr/>
          <p:nvPr/>
        </p:nvGrpSpPr>
        <p:grpSpPr>
          <a:xfrm>
            <a:off x="5823360" y="2026440"/>
            <a:ext cx="3259440" cy="2288880"/>
            <a:chOff x="5823360" y="2026440"/>
            <a:chExt cx="3259440" cy="2288880"/>
          </a:xfrm>
        </p:grpSpPr>
        <p:sp>
          <p:nvSpPr>
            <p:cNvPr id="523" name="Google Shape;523;p93"/>
            <p:cNvSpPr/>
            <p:nvPr/>
          </p:nvSpPr>
          <p:spPr>
            <a:xfrm>
              <a:off x="5823360" y="2026440"/>
              <a:ext cx="3259440" cy="2288880"/>
            </a:xfrm>
            <a:prstGeom prst="rect">
              <a:avLst/>
            </a:prstGeom>
            <a:solidFill>
              <a:srgbClr val="DEE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93"/>
            <p:cNvSpPr/>
            <p:nvPr/>
          </p:nvSpPr>
          <p:spPr>
            <a:xfrm>
              <a:off x="5968440" y="2818440"/>
              <a:ext cx="58068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5" name="Google Shape;525;p93"/>
            <p:cNvSpPr/>
            <p:nvPr/>
          </p:nvSpPr>
          <p:spPr>
            <a:xfrm>
              <a:off x="6781320" y="2818440"/>
              <a:ext cx="58104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6" name="Google Shape;526;p93"/>
            <p:cNvSpPr/>
            <p:nvPr/>
          </p:nvSpPr>
          <p:spPr>
            <a:xfrm>
              <a:off x="7594560" y="2818440"/>
              <a:ext cx="58068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7" name="Google Shape;527;p93"/>
            <p:cNvSpPr/>
            <p:nvPr/>
          </p:nvSpPr>
          <p:spPr>
            <a:xfrm>
              <a:off x="8407080" y="2818440"/>
              <a:ext cx="581040" cy="35424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28" name="Google Shape;528;p93"/>
            <p:cNvSpPr/>
            <p:nvPr/>
          </p:nvSpPr>
          <p:spPr>
            <a:xfrm>
              <a:off x="6549120" y="2858040"/>
              <a:ext cx="232200" cy="275040"/>
            </a:xfrm>
            <a:custGeom>
              <a:avLst/>
              <a:gdLst/>
              <a:ahLst/>
              <a:cxnLst/>
              <a:rect l="l" t="t" r="r" b="b"/>
              <a:pathLst>
                <a:path w="647" h="766" extrusionOk="0">
                  <a:moveTo>
                    <a:pt x="0" y="191"/>
                  </a:moveTo>
                  <a:lnTo>
                    <a:pt x="484" y="191"/>
                  </a:lnTo>
                  <a:lnTo>
                    <a:pt x="484" y="0"/>
                  </a:lnTo>
                  <a:lnTo>
                    <a:pt x="646" y="382"/>
                  </a:lnTo>
                  <a:lnTo>
                    <a:pt x="484" y="765"/>
                  </a:lnTo>
                  <a:lnTo>
                    <a:pt x="484" y="573"/>
                  </a:lnTo>
                  <a:lnTo>
                    <a:pt x="0" y="573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29" name="Google Shape;529;p93"/>
            <p:cNvSpPr/>
            <p:nvPr/>
          </p:nvSpPr>
          <p:spPr>
            <a:xfrm>
              <a:off x="7362000" y="2858040"/>
              <a:ext cx="232560" cy="275040"/>
            </a:xfrm>
            <a:custGeom>
              <a:avLst/>
              <a:gdLst/>
              <a:ahLst/>
              <a:cxnLst/>
              <a:rect l="l" t="t" r="r" b="b"/>
              <a:pathLst>
                <a:path w="648" h="766" extrusionOk="0">
                  <a:moveTo>
                    <a:pt x="0" y="191"/>
                  </a:moveTo>
                  <a:lnTo>
                    <a:pt x="485" y="191"/>
                  </a:lnTo>
                  <a:lnTo>
                    <a:pt x="485" y="0"/>
                  </a:lnTo>
                  <a:lnTo>
                    <a:pt x="647" y="382"/>
                  </a:lnTo>
                  <a:lnTo>
                    <a:pt x="485" y="765"/>
                  </a:lnTo>
                  <a:lnTo>
                    <a:pt x="485" y="573"/>
                  </a:lnTo>
                  <a:lnTo>
                    <a:pt x="0" y="573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30" name="Google Shape;530;p93"/>
            <p:cNvSpPr/>
            <p:nvPr/>
          </p:nvSpPr>
          <p:spPr>
            <a:xfrm>
              <a:off x="8175240" y="2858040"/>
              <a:ext cx="231840" cy="275040"/>
            </a:xfrm>
            <a:custGeom>
              <a:avLst/>
              <a:gdLst/>
              <a:ahLst/>
              <a:cxnLst/>
              <a:rect l="l" t="t" r="r" b="b"/>
              <a:pathLst>
                <a:path w="646" h="766" extrusionOk="0">
                  <a:moveTo>
                    <a:pt x="0" y="191"/>
                  </a:moveTo>
                  <a:lnTo>
                    <a:pt x="483" y="191"/>
                  </a:lnTo>
                  <a:lnTo>
                    <a:pt x="483" y="0"/>
                  </a:lnTo>
                  <a:lnTo>
                    <a:pt x="645" y="382"/>
                  </a:lnTo>
                  <a:lnTo>
                    <a:pt x="483" y="765"/>
                  </a:lnTo>
                  <a:lnTo>
                    <a:pt x="483" y="573"/>
                  </a:lnTo>
                  <a:lnTo>
                    <a:pt x="0" y="573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31" name="Google Shape;531;p93"/>
            <p:cNvSpPr/>
            <p:nvPr/>
          </p:nvSpPr>
          <p:spPr>
            <a:xfrm>
              <a:off x="5968440" y="2425320"/>
              <a:ext cx="580680" cy="35388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2" name="Google Shape;532;p93"/>
            <p:cNvSpPr/>
            <p:nvPr/>
          </p:nvSpPr>
          <p:spPr>
            <a:xfrm>
              <a:off x="6781320" y="2425320"/>
              <a:ext cx="581040" cy="35388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3" name="Google Shape;533;p93"/>
            <p:cNvSpPr/>
            <p:nvPr/>
          </p:nvSpPr>
          <p:spPr>
            <a:xfrm>
              <a:off x="7594560" y="3212280"/>
              <a:ext cx="580680" cy="35352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4" name="Google Shape;534;p93"/>
            <p:cNvSpPr/>
            <p:nvPr/>
          </p:nvSpPr>
          <p:spPr>
            <a:xfrm>
              <a:off x="8407080" y="2425320"/>
              <a:ext cx="581040" cy="35388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KULIAH</a:t>
              </a:r>
              <a:endParaRPr sz="800"/>
            </a:p>
          </p:txBody>
        </p:sp>
        <p:sp>
          <p:nvSpPr>
            <p:cNvPr id="535" name="Google Shape;535;p93"/>
            <p:cNvSpPr/>
            <p:nvPr/>
          </p:nvSpPr>
          <p:spPr>
            <a:xfrm>
              <a:off x="8407080" y="3212280"/>
              <a:ext cx="581040" cy="35352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ULIAH</a:t>
              </a:r>
              <a:r>
                <a:rPr lang="en-US" sz="800">
                  <a:latin typeface="Lato"/>
                  <a:ea typeface="Lato"/>
                  <a:cs typeface="Lato"/>
                  <a:sym typeface="Lato"/>
                </a:rPr>
                <a:t>MATA</a:t>
              </a:r>
              <a:endParaRPr sz="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Lato"/>
                  <a:ea typeface="Lato"/>
                  <a:cs typeface="Lato"/>
                  <a:sym typeface="Lato"/>
                </a:rPr>
                <a:t>K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6" name="Google Shape;536;p93"/>
            <p:cNvSpPr/>
            <p:nvPr/>
          </p:nvSpPr>
          <p:spPr>
            <a:xfrm>
              <a:off x="5968440" y="3623040"/>
              <a:ext cx="58068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TRAINING</a:t>
              </a:r>
              <a:endParaRPr sz="800"/>
            </a:p>
          </p:txBody>
        </p:sp>
        <p:sp>
          <p:nvSpPr>
            <p:cNvPr id="537" name="Google Shape;537;p93"/>
            <p:cNvSpPr/>
            <p:nvPr/>
          </p:nvSpPr>
          <p:spPr>
            <a:xfrm>
              <a:off x="6781320" y="3623040"/>
              <a:ext cx="58104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MAGANG</a:t>
              </a:r>
              <a:endParaRPr sz="700"/>
            </a:p>
          </p:txBody>
        </p:sp>
        <p:sp>
          <p:nvSpPr>
            <p:cNvPr id="538" name="Google Shape;538;p93"/>
            <p:cNvSpPr/>
            <p:nvPr/>
          </p:nvSpPr>
          <p:spPr>
            <a:xfrm>
              <a:off x="7594560" y="3623040"/>
              <a:ext cx="58068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PROYEK</a:t>
              </a:r>
              <a:endParaRPr sz="800"/>
            </a:p>
          </p:txBody>
        </p:sp>
        <p:sp>
          <p:nvSpPr>
            <p:cNvPr id="539" name="Google Shape;539;p93"/>
            <p:cNvSpPr/>
            <p:nvPr/>
          </p:nvSpPr>
          <p:spPr>
            <a:xfrm>
              <a:off x="8407080" y="3623040"/>
              <a:ext cx="581040" cy="353520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ENTER</a:t>
              </a:r>
              <a:endParaRPr sz="6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PRENEUR</a:t>
              </a:r>
              <a:endParaRPr sz="600"/>
            </a:p>
          </p:txBody>
        </p:sp>
        <p:sp>
          <p:nvSpPr>
            <p:cNvPr id="540" name="Google Shape;540;p93"/>
            <p:cNvSpPr/>
            <p:nvPr/>
          </p:nvSpPr>
          <p:spPr>
            <a:xfrm>
              <a:off x="6549120" y="3661920"/>
              <a:ext cx="232200" cy="275400"/>
            </a:xfrm>
            <a:custGeom>
              <a:avLst/>
              <a:gdLst/>
              <a:ahLst/>
              <a:cxnLst/>
              <a:rect l="l" t="t" r="r" b="b"/>
              <a:pathLst>
                <a:path w="647" h="766" extrusionOk="0">
                  <a:moveTo>
                    <a:pt x="0" y="191"/>
                  </a:moveTo>
                  <a:lnTo>
                    <a:pt x="484" y="191"/>
                  </a:lnTo>
                  <a:lnTo>
                    <a:pt x="484" y="0"/>
                  </a:lnTo>
                  <a:lnTo>
                    <a:pt x="646" y="382"/>
                  </a:lnTo>
                  <a:lnTo>
                    <a:pt x="484" y="765"/>
                  </a:lnTo>
                  <a:lnTo>
                    <a:pt x="484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1" name="Google Shape;541;p93"/>
            <p:cNvSpPr/>
            <p:nvPr/>
          </p:nvSpPr>
          <p:spPr>
            <a:xfrm>
              <a:off x="7362000" y="3661920"/>
              <a:ext cx="232560" cy="275400"/>
            </a:xfrm>
            <a:custGeom>
              <a:avLst/>
              <a:gdLst/>
              <a:ahLst/>
              <a:cxnLst/>
              <a:rect l="l" t="t" r="r" b="b"/>
              <a:pathLst>
                <a:path w="648" h="766" extrusionOk="0">
                  <a:moveTo>
                    <a:pt x="0" y="191"/>
                  </a:moveTo>
                  <a:lnTo>
                    <a:pt x="485" y="191"/>
                  </a:lnTo>
                  <a:lnTo>
                    <a:pt x="485" y="0"/>
                  </a:lnTo>
                  <a:lnTo>
                    <a:pt x="647" y="382"/>
                  </a:lnTo>
                  <a:lnTo>
                    <a:pt x="485" y="765"/>
                  </a:lnTo>
                  <a:lnTo>
                    <a:pt x="485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2" name="Google Shape;542;p93"/>
            <p:cNvSpPr/>
            <p:nvPr/>
          </p:nvSpPr>
          <p:spPr>
            <a:xfrm>
              <a:off x="8175240" y="3661920"/>
              <a:ext cx="231840" cy="275400"/>
            </a:xfrm>
            <a:custGeom>
              <a:avLst/>
              <a:gdLst/>
              <a:ahLst/>
              <a:cxnLst/>
              <a:rect l="l" t="t" r="r" b="b"/>
              <a:pathLst>
                <a:path w="646" h="766" extrusionOk="0">
                  <a:moveTo>
                    <a:pt x="0" y="191"/>
                  </a:moveTo>
                  <a:lnTo>
                    <a:pt x="483" y="191"/>
                  </a:lnTo>
                  <a:lnTo>
                    <a:pt x="483" y="0"/>
                  </a:lnTo>
                  <a:lnTo>
                    <a:pt x="645" y="382"/>
                  </a:lnTo>
                  <a:lnTo>
                    <a:pt x="483" y="765"/>
                  </a:lnTo>
                  <a:lnTo>
                    <a:pt x="483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3" name="Google Shape;543;p93"/>
            <p:cNvSpPr/>
            <p:nvPr/>
          </p:nvSpPr>
          <p:spPr>
            <a:xfrm>
              <a:off x="6549120" y="2464920"/>
              <a:ext cx="232200" cy="275400"/>
            </a:xfrm>
            <a:custGeom>
              <a:avLst/>
              <a:gdLst/>
              <a:ahLst/>
              <a:cxnLst/>
              <a:rect l="l" t="t" r="r" b="b"/>
              <a:pathLst>
                <a:path w="647" h="766" extrusionOk="0">
                  <a:moveTo>
                    <a:pt x="0" y="191"/>
                  </a:moveTo>
                  <a:lnTo>
                    <a:pt x="484" y="191"/>
                  </a:lnTo>
                  <a:lnTo>
                    <a:pt x="484" y="0"/>
                  </a:lnTo>
                  <a:lnTo>
                    <a:pt x="646" y="382"/>
                  </a:lnTo>
                  <a:lnTo>
                    <a:pt x="484" y="765"/>
                  </a:lnTo>
                  <a:lnTo>
                    <a:pt x="484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4" name="Google Shape;544;p93"/>
            <p:cNvSpPr/>
            <p:nvPr/>
          </p:nvSpPr>
          <p:spPr>
            <a:xfrm>
              <a:off x="8175240" y="3251160"/>
              <a:ext cx="231840" cy="275400"/>
            </a:xfrm>
            <a:custGeom>
              <a:avLst/>
              <a:gdLst/>
              <a:ahLst/>
              <a:cxnLst/>
              <a:rect l="l" t="t" r="r" b="b"/>
              <a:pathLst>
                <a:path w="646" h="766" extrusionOk="0">
                  <a:moveTo>
                    <a:pt x="0" y="191"/>
                  </a:moveTo>
                  <a:lnTo>
                    <a:pt x="483" y="191"/>
                  </a:lnTo>
                  <a:lnTo>
                    <a:pt x="483" y="0"/>
                  </a:lnTo>
                  <a:lnTo>
                    <a:pt x="645" y="382"/>
                  </a:lnTo>
                  <a:lnTo>
                    <a:pt x="483" y="765"/>
                  </a:lnTo>
                  <a:lnTo>
                    <a:pt x="483" y="574"/>
                  </a:lnTo>
                  <a:lnTo>
                    <a:pt x="0" y="574"/>
                  </a:lnTo>
                  <a:lnTo>
                    <a:pt x="0" y="191"/>
                  </a:lnTo>
                </a:path>
              </a:pathLst>
            </a:cu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sp>
        <p:pic>
          <p:nvPicPr>
            <p:cNvPr id="545" name="Google Shape;545;p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63120" y="3243600"/>
              <a:ext cx="1269000" cy="323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9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96280" y="2135880"/>
              <a:ext cx="754920" cy="5032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Deskripsi Pelatihan</a:t>
            </a: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5218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600" b="0" i="0" u="none">
                <a:latin typeface="Arial"/>
                <a:ea typeface="Arial"/>
                <a:cs typeface="Arial"/>
                <a:sym typeface="Arial"/>
              </a:rPr>
              <a:t>Tujuan utama dari modul pelatihan ini adalah untuk membahas tujuan dari pelatihan microcrede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ntial</a:t>
            </a:r>
            <a:r>
              <a:rPr lang="en-US" sz="1600" b="0" i="0" u="none">
                <a:latin typeface="Arial"/>
                <a:ea typeface="Arial"/>
                <a:cs typeface="Arial"/>
                <a:sym typeface="Arial"/>
              </a:rPr>
              <a:t> ini beserta gambaran materi per pertemuan. Pada modul ini juga membah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as mengenai pemasangan tools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280" y="3115800"/>
            <a:ext cx="3778200" cy="16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4"/>
          <p:cNvSpPr/>
          <p:nvPr/>
        </p:nvSpPr>
        <p:spPr>
          <a:xfrm>
            <a:off x="2538720" y="1568520"/>
            <a:ext cx="3137400" cy="1716120"/>
          </a:xfrm>
          <a:custGeom>
            <a:avLst/>
            <a:gdLst/>
            <a:ahLst/>
            <a:cxnLst/>
            <a:rect l="l" t="t" r="r" b="b"/>
            <a:pathLst>
              <a:path w="8717" h="4769" extrusionOk="0">
                <a:moveTo>
                  <a:pt x="794" y="0"/>
                </a:moveTo>
                <a:lnTo>
                  <a:pt x="795" y="0"/>
                </a:lnTo>
                <a:cubicBezTo>
                  <a:pt x="655" y="0"/>
                  <a:pt x="518" y="37"/>
                  <a:pt x="397" y="106"/>
                </a:cubicBezTo>
                <a:cubicBezTo>
                  <a:pt x="277" y="176"/>
                  <a:pt x="176" y="277"/>
                  <a:pt x="106" y="397"/>
                </a:cubicBezTo>
                <a:cubicBezTo>
                  <a:pt x="37" y="518"/>
                  <a:pt x="0" y="655"/>
                  <a:pt x="0" y="795"/>
                </a:cubicBezTo>
                <a:lnTo>
                  <a:pt x="0" y="3973"/>
                </a:lnTo>
                <a:lnTo>
                  <a:pt x="0" y="3973"/>
                </a:lnTo>
                <a:cubicBezTo>
                  <a:pt x="0" y="4113"/>
                  <a:pt x="37" y="4250"/>
                  <a:pt x="106" y="4371"/>
                </a:cubicBezTo>
                <a:cubicBezTo>
                  <a:pt x="176" y="4491"/>
                  <a:pt x="277" y="4592"/>
                  <a:pt x="397" y="4662"/>
                </a:cubicBezTo>
                <a:cubicBezTo>
                  <a:pt x="518" y="4731"/>
                  <a:pt x="655" y="4768"/>
                  <a:pt x="795" y="4768"/>
                </a:cubicBezTo>
                <a:lnTo>
                  <a:pt x="7921" y="4768"/>
                </a:lnTo>
                <a:lnTo>
                  <a:pt x="7921" y="4768"/>
                </a:lnTo>
                <a:cubicBezTo>
                  <a:pt x="8061" y="4768"/>
                  <a:pt x="8198" y="4731"/>
                  <a:pt x="8319" y="4662"/>
                </a:cubicBezTo>
                <a:cubicBezTo>
                  <a:pt x="8439" y="4592"/>
                  <a:pt x="8540" y="4491"/>
                  <a:pt x="8610" y="4371"/>
                </a:cubicBezTo>
                <a:cubicBezTo>
                  <a:pt x="8679" y="4250"/>
                  <a:pt x="8716" y="4113"/>
                  <a:pt x="8716" y="3973"/>
                </a:cubicBezTo>
                <a:lnTo>
                  <a:pt x="8716" y="794"/>
                </a:lnTo>
                <a:lnTo>
                  <a:pt x="8716" y="795"/>
                </a:lnTo>
                <a:lnTo>
                  <a:pt x="8716" y="795"/>
                </a:lnTo>
                <a:cubicBezTo>
                  <a:pt x="8716" y="655"/>
                  <a:pt x="8679" y="518"/>
                  <a:pt x="8610" y="397"/>
                </a:cubicBezTo>
                <a:cubicBezTo>
                  <a:pt x="8540" y="277"/>
                  <a:pt x="8439" y="176"/>
                  <a:pt x="8319" y="106"/>
                </a:cubicBezTo>
                <a:cubicBezTo>
                  <a:pt x="8198" y="37"/>
                  <a:pt x="8061" y="0"/>
                  <a:pt x="7921" y="0"/>
                </a:cubicBezTo>
                <a:lnTo>
                  <a:pt x="794" y="0"/>
                </a:lnTo>
              </a:path>
            </a:pathLst>
          </a:custGeom>
          <a:solidFill>
            <a:srgbClr val="DEE7E5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94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 yang diberikan</a:t>
            </a:r>
            <a:endParaRPr/>
          </a:p>
        </p:txBody>
      </p:sp>
      <p:pic>
        <p:nvPicPr>
          <p:cNvPr id="554" name="Google Shape;55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9560" y="1103760"/>
            <a:ext cx="2878200" cy="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40" y="1103760"/>
            <a:ext cx="2201040" cy="45108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4"/>
          <p:cNvSpPr txBox="1"/>
          <p:nvPr/>
        </p:nvSpPr>
        <p:spPr>
          <a:xfrm>
            <a:off x="97920" y="1612080"/>
            <a:ext cx="2169360" cy="6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EITC/AI/AIF Artificial intelligence fundamentals [v1r2]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94"/>
          <p:cNvSpPr txBox="1"/>
          <p:nvPr/>
        </p:nvSpPr>
        <p:spPr>
          <a:xfrm>
            <a:off x="138240" y="2177607"/>
            <a:ext cx="2129040" cy="94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IABAC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Int. Assoc.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Bussines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Analytics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Certification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94"/>
          <p:cNvPicPr preferRelativeResize="0"/>
          <p:nvPr/>
        </p:nvPicPr>
        <p:blipFill rotWithShape="1">
          <a:blip r:embed="rId6">
            <a:alphaModFix/>
          </a:blip>
          <a:srcRect l="67198"/>
          <a:stretch/>
        </p:blipFill>
        <p:spPr>
          <a:xfrm>
            <a:off x="248040" y="3092760"/>
            <a:ext cx="1809000" cy="175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4"/>
          <p:cNvPicPr preferRelativeResize="0"/>
          <p:nvPr/>
        </p:nvPicPr>
        <p:blipFill rotWithShape="1">
          <a:blip r:embed="rId7">
            <a:alphaModFix/>
          </a:blip>
          <a:srcRect t="35317" b="38039"/>
          <a:stretch/>
        </p:blipFill>
        <p:spPr>
          <a:xfrm>
            <a:off x="7488360" y="2806200"/>
            <a:ext cx="1428480" cy="3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94"/>
          <p:cNvSpPr/>
          <p:nvPr/>
        </p:nvSpPr>
        <p:spPr>
          <a:xfrm>
            <a:off x="3904560" y="261396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94"/>
          <p:cNvSpPr/>
          <p:nvPr/>
        </p:nvSpPr>
        <p:spPr>
          <a:xfrm>
            <a:off x="3188880" y="260460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dirty="0"/>
          </a:p>
        </p:txBody>
      </p:sp>
      <p:sp>
        <p:nvSpPr>
          <p:cNvPr id="562" name="Google Shape;562;p94"/>
          <p:cNvSpPr/>
          <p:nvPr/>
        </p:nvSpPr>
        <p:spPr>
          <a:xfrm>
            <a:off x="4700160" y="2017440"/>
            <a:ext cx="657000" cy="48456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Applied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Research</a:t>
            </a:r>
            <a:endParaRPr/>
          </a:p>
        </p:txBody>
      </p:sp>
      <p:sp>
        <p:nvSpPr>
          <p:cNvPr id="563" name="Google Shape;563;p94"/>
          <p:cNvSpPr/>
          <p:nvPr/>
        </p:nvSpPr>
        <p:spPr>
          <a:xfrm>
            <a:off x="3904560" y="2613960"/>
            <a:ext cx="724680" cy="484200"/>
          </a:xfrm>
          <a:prstGeom prst="rect">
            <a:avLst/>
          </a:prstGeom>
          <a:solidFill>
            <a:srgbClr val="FFB66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Associcate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Data 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Scientist</a:t>
            </a:r>
            <a:endParaRPr sz="800" dirty="0"/>
          </a:p>
        </p:txBody>
      </p:sp>
      <p:cxnSp>
        <p:nvCxnSpPr>
          <p:cNvPr id="564" name="Google Shape;564;p94"/>
          <p:cNvCxnSpPr/>
          <p:nvPr/>
        </p:nvCxnSpPr>
        <p:spPr>
          <a:xfrm>
            <a:off x="4681800" y="1809000"/>
            <a:ext cx="0" cy="13125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565" name="Google Shape;565;p94"/>
          <p:cNvCxnSpPr/>
          <p:nvPr/>
        </p:nvCxnSpPr>
        <p:spPr>
          <a:xfrm>
            <a:off x="2899800" y="2539440"/>
            <a:ext cx="261648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566" name="Google Shape;566;p94"/>
          <p:cNvCxnSpPr/>
          <p:nvPr/>
        </p:nvCxnSpPr>
        <p:spPr>
          <a:xfrm>
            <a:off x="2899800" y="1972440"/>
            <a:ext cx="256392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567" name="Google Shape;567;p94"/>
          <p:cNvSpPr/>
          <p:nvPr/>
        </p:nvSpPr>
        <p:spPr>
          <a:xfrm>
            <a:off x="2836080" y="2725920"/>
            <a:ext cx="220680" cy="18576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/>
          </a:p>
        </p:txBody>
      </p:sp>
      <p:sp>
        <p:nvSpPr>
          <p:cNvPr id="568" name="Google Shape;568;p94"/>
          <p:cNvSpPr/>
          <p:nvPr/>
        </p:nvSpPr>
        <p:spPr>
          <a:xfrm>
            <a:off x="2836080" y="2129400"/>
            <a:ext cx="220680" cy="18576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/>
          </a:p>
        </p:txBody>
      </p:sp>
      <p:sp>
        <p:nvSpPr>
          <p:cNvPr id="569" name="Google Shape;569;p94"/>
          <p:cNvSpPr/>
          <p:nvPr/>
        </p:nvSpPr>
        <p:spPr>
          <a:xfrm>
            <a:off x="4700160" y="261396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800" dirty="0"/>
          </a:p>
        </p:txBody>
      </p:sp>
      <p:sp>
        <p:nvSpPr>
          <p:cNvPr id="570" name="Google Shape;570;p94"/>
          <p:cNvSpPr txBox="1"/>
          <p:nvPr/>
        </p:nvSpPr>
        <p:spPr>
          <a:xfrm>
            <a:off x="3087720" y="1607400"/>
            <a:ext cx="15264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Data Science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94"/>
          <p:cNvSpPr txBox="1"/>
          <p:nvPr/>
        </p:nvSpPr>
        <p:spPr>
          <a:xfrm>
            <a:off x="4681800" y="1614960"/>
            <a:ext cx="84816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AI/ML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94"/>
          <p:cNvSpPr/>
          <p:nvPr/>
        </p:nvSpPr>
        <p:spPr>
          <a:xfrm>
            <a:off x="3176641" y="202824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/>
          </a:p>
        </p:txBody>
      </p:sp>
      <p:sp>
        <p:nvSpPr>
          <p:cNvPr id="573" name="Google Shape;573;p94"/>
          <p:cNvSpPr/>
          <p:nvPr/>
        </p:nvSpPr>
        <p:spPr>
          <a:xfrm>
            <a:off x="3188880" y="2604600"/>
            <a:ext cx="657000" cy="484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sz="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800" dirty="0"/>
          </a:p>
        </p:txBody>
      </p:sp>
      <p:sp>
        <p:nvSpPr>
          <p:cNvPr id="574" name="Google Shape;574;p94"/>
          <p:cNvSpPr/>
          <p:nvPr/>
        </p:nvSpPr>
        <p:spPr>
          <a:xfrm>
            <a:off x="3904560" y="2033130"/>
            <a:ext cx="724680" cy="48384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dirty="0"/>
          </a:p>
        </p:txBody>
      </p:sp>
      <p:sp>
        <p:nvSpPr>
          <p:cNvPr id="575" name="Google Shape;575;p94"/>
          <p:cNvSpPr txBox="1"/>
          <p:nvPr/>
        </p:nvSpPr>
        <p:spPr>
          <a:xfrm>
            <a:off x="3027960" y="1229169"/>
            <a:ext cx="2410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OKUPASI NASIONAL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94"/>
          <p:cNvCxnSpPr/>
          <p:nvPr/>
        </p:nvCxnSpPr>
        <p:spPr>
          <a:xfrm>
            <a:off x="2018520" y="1793520"/>
            <a:ext cx="380160" cy="31068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7" name="Google Shape;577;p94"/>
          <p:cNvCxnSpPr/>
          <p:nvPr/>
        </p:nvCxnSpPr>
        <p:spPr>
          <a:xfrm flipH="1">
            <a:off x="5722560" y="1863360"/>
            <a:ext cx="387000" cy="30276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8" name="Google Shape;578;p94"/>
          <p:cNvCxnSpPr/>
          <p:nvPr/>
        </p:nvCxnSpPr>
        <p:spPr>
          <a:xfrm rot="10800000">
            <a:off x="5551560" y="3230280"/>
            <a:ext cx="302760" cy="26424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9" name="Google Shape;579;p94"/>
          <p:cNvCxnSpPr/>
          <p:nvPr/>
        </p:nvCxnSpPr>
        <p:spPr>
          <a:xfrm rot="10800000" flipH="1">
            <a:off x="2135160" y="3284640"/>
            <a:ext cx="403920" cy="318240"/>
          </a:xfrm>
          <a:prstGeom prst="straightConnector1">
            <a:avLst/>
          </a:prstGeom>
          <a:noFill/>
          <a:ln w="38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594;gf775f59f91_1_6">
            <a:extLst>
              <a:ext uri="{FF2B5EF4-FFF2-40B4-BE49-F238E27FC236}">
                <a16:creationId xmlns:a16="http://schemas.microsoft.com/office/drawing/2014/main" id="{E54703AD-0524-456B-B93C-D82D70F26E4C}"/>
              </a:ext>
            </a:extLst>
          </p:cNvPr>
          <p:cNvSpPr txBox="1"/>
          <p:nvPr/>
        </p:nvSpPr>
        <p:spPr>
          <a:xfrm>
            <a:off x="229429" y="542897"/>
            <a:ext cx="8792100" cy="4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246697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Tahapan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Pelaksanaan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Pelatihan</a:t>
            </a:r>
            <a:endParaRPr sz="2700" b="0" i="0" u="none" strike="noStrike" cap="none" dirty="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9525" marR="3810" lvl="0" indent="0" algn="just" rtl="0">
              <a:lnSpc>
                <a:spcPct val="114999"/>
              </a:lnSpc>
              <a:spcBef>
                <a:spcPts val="821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perguruan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tinggi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ditunjuk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Dikti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sebagai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menangani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150-200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sesuai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ketersediaan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pengajar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3810" lvl="0" indent="0" algn="just" rtl="0">
              <a:lnSpc>
                <a:spcPct val="114900"/>
              </a:lnSpc>
              <a:spcBef>
                <a:spcPts val="446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dibagi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beberapa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group.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 (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group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maksimum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terdiri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25 (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dua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puluh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lima)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ditangani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1 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orang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instruktur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menangani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sekitar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6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enam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group,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komposisi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diharapkan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mendapatkan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interaksi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intens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pengajar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3810" lvl="0" indent="0" algn="just" rtl="0">
              <a:lnSpc>
                <a:spcPct val="114900"/>
              </a:lnSpc>
              <a:spcBef>
                <a:spcPts val="435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minimal 8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delapan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instruktur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group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didampingi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1 (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 orang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 Jadi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minimal 6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membantu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aspek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teknis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aspek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administrasi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membantu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menyiapkan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membantu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memeriksa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3810" lvl="0" indent="0" algn="just" rtl="0">
              <a:lnSpc>
                <a:spcPct val="114900"/>
              </a:lnSpc>
              <a:spcBef>
                <a:spcPts val="443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secara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online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moda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sinkronus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memanfaatkan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aplikasi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Zoom Cloud  Meeting,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pelajaran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sebanyak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 JP x 18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ditambah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diskusi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mekanisme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disesuaikan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host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);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asinkronus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memanfaatkan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LMS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disediakan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SPADA,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LMS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kampus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tersebut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disediakan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dipelajari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secara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self-pacing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4JP x 18.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4286" lvl="0" indent="0" algn="just" rtl="0">
              <a:lnSpc>
                <a:spcPct val="1149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melaksanakan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final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secara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(1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terdiri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3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final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diharapkan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adanya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pendampingan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partner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dan/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5715" lvl="0" indent="0" algn="just" rtl="0">
              <a:lnSpc>
                <a:spcPct val="115500"/>
              </a:lnSpc>
              <a:spcBef>
                <a:spcPts val="428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akhir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Mockup </a:t>
            </a:r>
            <a:r>
              <a:rPr lang="en-US" sz="1088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Bagi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lulus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mockup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mendapat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“</a:t>
            </a:r>
            <a:r>
              <a:rPr lang="en-US" sz="1088" b="0" i="1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voucher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”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mengikuti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di LSP;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525" marR="4286" lvl="0" indent="0" algn="just" rtl="0">
              <a:lnSpc>
                <a:spcPct val="114900"/>
              </a:lnSpc>
              <a:spcBef>
                <a:spcPts val="435"/>
              </a:spcBef>
              <a:spcAft>
                <a:spcPts val="0"/>
              </a:spcAft>
              <a:buClr>
                <a:srgbClr val="000000"/>
              </a:buClr>
              <a:buSzPts val="1088"/>
              <a:buFont typeface="Arial"/>
              <a:buNone/>
            </a:pP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Saat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berakhir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juga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dilaksanakan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kegiatan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pasca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yaitu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kegiatan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Virtual Job Matching/Product Exp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o. Yang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menampilkan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hasil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88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88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88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400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6;gf775f59f91_1_27">
            <a:extLst>
              <a:ext uri="{FF2B5EF4-FFF2-40B4-BE49-F238E27FC236}">
                <a16:creationId xmlns:a16="http://schemas.microsoft.com/office/drawing/2014/main" id="{0178F948-4C45-4339-81AA-9AFF27048955}"/>
              </a:ext>
            </a:extLst>
          </p:cNvPr>
          <p:cNvSpPr txBox="1"/>
          <p:nvPr/>
        </p:nvSpPr>
        <p:spPr>
          <a:xfrm>
            <a:off x="353358" y="585826"/>
            <a:ext cx="8132100" cy="203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88118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Pengakuan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SKS</a:t>
            </a:r>
            <a:endParaRPr sz="2700" b="0" i="0" u="none" strike="noStrike" cap="none" dirty="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295275" marR="0" lvl="0" indent="-285750" algn="l" rtl="0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memperoleh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pengakuan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SKS</a:t>
            </a:r>
            <a:endParaRPr sz="1463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95275" marR="321943" lvl="0" indent="-285750" algn="l" rtl="0">
              <a:lnSpc>
                <a:spcPct val="109706"/>
              </a:lnSpc>
              <a:spcBef>
                <a:spcPts val="776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mempermudah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proses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perhitungan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tersebut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maka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dilengkapi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pemetaan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kegiatan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SKS yang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dimungkinkan</a:t>
            </a:r>
            <a:endParaRPr sz="1463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95275" marR="3810" lvl="0" indent="-285750" algn="l" rtl="0">
              <a:lnSpc>
                <a:spcPct val="109706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 panose="020B0604020202020204" pitchFamily="34" charset="0"/>
              <a:buChar char="•"/>
            </a:pP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informasi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Prodi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melakukan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perhitungan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SKS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informasi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ditail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kurikulum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dan </a:t>
            </a:r>
            <a:r>
              <a:rPr lang="en-US" sz="1463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acuan</a:t>
            </a:r>
            <a:r>
              <a:rPr lang="en-US" sz="1463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CPL</a:t>
            </a:r>
            <a:endParaRPr sz="1463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614;gf775f59f91_1_27">
            <a:extLst>
              <a:ext uri="{FF2B5EF4-FFF2-40B4-BE49-F238E27FC236}">
                <a16:creationId xmlns:a16="http://schemas.microsoft.com/office/drawing/2014/main" id="{13F22B29-6197-4344-BBB4-605F8F146396}"/>
              </a:ext>
            </a:extLst>
          </p:cNvPr>
          <p:cNvSpPr/>
          <p:nvPr/>
        </p:nvSpPr>
        <p:spPr>
          <a:xfrm>
            <a:off x="8043567" y="4852444"/>
            <a:ext cx="377100" cy="27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15;gf775f59f91_1_27">
            <a:extLst>
              <a:ext uri="{FF2B5EF4-FFF2-40B4-BE49-F238E27FC236}">
                <a16:creationId xmlns:a16="http://schemas.microsoft.com/office/drawing/2014/main" id="{F568B430-D950-4D77-AC77-D009A4D326CA}"/>
              </a:ext>
            </a:extLst>
          </p:cNvPr>
          <p:cNvSpPr/>
          <p:nvPr/>
        </p:nvSpPr>
        <p:spPr>
          <a:xfrm>
            <a:off x="7543800" y="4816259"/>
            <a:ext cx="448200" cy="31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617;gf775f59f91_1_27">
            <a:extLst>
              <a:ext uri="{FF2B5EF4-FFF2-40B4-BE49-F238E27FC236}">
                <a16:creationId xmlns:a16="http://schemas.microsoft.com/office/drawing/2014/main" id="{08C60550-6BBF-4075-9ECE-1D966E816AD4}"/>
              </a:ext>
            </a:extLst>
          </p:cNvPr>
          <p:cNvGrpSpPr/>
          <p:nvPr/>
        </p:nvGrpSpPr>
        <p:grpSpPr>
          <a:xfrm>
            <a:off x="3137616" y="2735888"/>
            <a:ext cx="3421380" cy="792479"/>
            <a:chOff x="4392358" y="3418204"/>
            <a:chExt cx="4561840" cy="1056639"/>
          </a:xfrm>
        </p:grpSpPr>
        <p:sp>
          <p:nvSpPr>
            <p:cNvPr id="7" name="Google Shape;618;gf775f59f91_1_27">
              <a:extLst>
                <a:ext uri="{FF2B5EF4-FFF2-40B4-BE49-F238E27FC236}">
                  <a16:creationId xmlns:a16="http://schemas.microsoft.com/office/drawing/2014/main" id="{3E49CC57-8F13-4E16-B71A-B579F4DE0387}"/>
                </a:ext>
              </a:extLst>
            </p:cNvPr>
            <p:cNvSpPr/>
            <p:nvPr/>
          </p:nvSpPr>
          <p:spPr>
            <a:xfrm>
              <a:off x="4392358" y="3418204"/>
              <a:ext cx="4561840" cy="1056639"/>
            </a:xfrm>
            <a:custGeom>
              <a:avLst/>
              <a:gdLst/>
              <a:ahLst/>
              <a:cxnLst/>
              <a:rect l="l" t="t" r="r" b="b"/>
              <a:pathLst>
                <a:path w="4561840" h="1056639" extrusionOk="0">
                  <a:moveTo>
                    <a:pt x="2280958" y="1056233"/>
                  </a:moveTo>
                  <a:lnTo>
                    <a:pt x="0" y="1056233"/>
                  </a:lnTo>
                  <a:lnTo>
                    <a:pt x="0" y="0"/>
                  </a:lnTo>
                  <a:lnTo>
                    <a:pt x="4561560" y="0"/>
                  </a:lnTo>
                  <a:lnTo>
                    <a:pt x="4561560" y="1056233"/>
                  </a:lnTo>
                  <a:lnTo>
                    <a:pt x="2280958" y="1056233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619;gf775f59f91_1_27">
              <a:extLst>
                <a:ext uri="{FF2B5EF4-FFF2-40B4-BE49-F238E27FC236}">
                  <a16:creationId xmlns:a16="http://schemas.microsoft.com/office/drawing/2014/main" id="{A7CF603C-9C6B-4348-916C-029E4C06DA0E}"/>
                </a:ext>
              </a:extLst>
            </p:cNvPr>
            <p:cNvSpPr/>
            <p:nvPr/>
          </p:nvSpPr>
          <p:spPr>
            <a:xfrm>
              <a:off x="4877282" y="3748684"/>
              <a:ext cx="1303500" cy="444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20;gf775f59f91_1_27">
              <a:extLst>
                <a:ext uri="{FF2B5EF4-FFF2-40B4-BE49-F238E27FC236}">
                  <a16:creationId xmlns:a16="http://schemas.microsoft.com/office/drawing/2014/main" id="{1368ADD2-9913-478D-BD7A-8792CB482475}"/>
                </a:ext>
              </a:extLst>
            </p:cNvPr>
            <p:cNvSpPr/>
            <p:nvPr/>
          </p:nvSpPr>
          <p:spPr>
            <a:xfrm>
              <a:off x="7747914" y="3800157"/>
              <a:ext cx="407100" cy="442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621;gf775f59f91_1_27">
            <a:extLst>
              <a:ext uri="{FF2B5EF4-FFF2-40B4-BE49-F238E27FC236}">
                <a16:creationId xmlns:a16="http://schemas.microsoft.com/office/drawing/2014/main" id="{5001331B-C3F3-40CB-A3ED-6A3E04F5BCEC}"/>
              </a:ext>
            </a:extLst>
          </p:cNvPr>
          <p:cNvSpPr txBox="1"/>
          <p:nvPr/>
        </p:nvSpPr>
        <p:spPr>
          <a:xfrm>
            <a:off x="3390533" y="2765778"/>
            <a:ext cx="7014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 Host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622;gf775f59f91_1_27">
            <a:extLst>
              <a:ext uri="{FF2B5EF4-FFF2-40B4-BE49-F238E27FC236}">
                <a16:creationId xmlns:a16="http://schemas.microsoft.com/office/drawing/2014/main" id="{D64952EB-61B4-4751-B472-6556FB90C19A}"/>
              </a:ext>
            </a:extLst>
          </p:cNvPr>
          <p:cNvSpPr txBox="1"/>
          <p:nvPr/>
        </p:nvSpPr>
        <p:spPr>
          <a:xfrm>
            <a:off x="5433627" y="2748775"/>
            <a:ext cx="6633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 luar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" name="Google Shape;623;gf775f59f91_1_27">
            <a:extLst>
              <a:ext uri="{FF2B5EF4-FFF2-40B4-BE49-F238E27FC236}">
                <a16:creationId xmlns:a16="http://schemas.microsoft.com/office/drawing/2014/main" id="{EA01010D-E796-498C-B4AE-89E6176DA73F}"/>
              </a:ext>
            </a:extLst>
          </p:cNvPr>
          <p:cNvGrpSpPr/>
          <p:nvPr/>
        </p:nvGrpSpPr>
        <p:grpSpPr>
          <a:xfrm>
            <a:off x="3323915" y="3776468"/>
            <a:ext cx="3152299" cy="497681"/>
            <a:chOff x="4640757" y="4805641"/>
            <a:chExt cx="4203065" cy="663575"/>
          </a:xfrm>
        </p:grpSpPr>
        <p:sp>
          <p:nvSpPr>
            <p:cNvPr id="13" name="Google Shape;624;gf775f59f91_1_27">
              <a:extLst>
                <a:ext uri="{FF2B5EF4-FFF2-40B4-BE49-F238E27FC236}">
                  <a16:creationId xmlns:a16="http://schemas.microsoft.com/office/drawing/2014/main" id="{1C146CF6-39FC-4717-8EC5-FBC2E5B3E56C}"/>
                </a:ext>
              </a:extLst>
            </p:cNvPr>
            <p:cNvSpPr/>
            <p:nvPr/>
          </p:nvSpPr>
          <p:spPr>
            <a:xfrm>
              <a:off x="4640757" y="4805641"/>
              <a:ext cx="4203065" cy="663575"/>
            </a:xfrm>
            <a:custGeom>
              <a:avLst/>
              <a:gdLst/>
              <a:ahLst/>
              <a:cxnLst/>
              <a:rect l="l" t="t" r="r" b="b"/>
              <a:pathLst>
                <a:path w="4203065" h="663575" extrusionOk="0">
                  <a:moveTo>
                    <a:pt x="4203001" y="0"/>
                  </a:moveTo>
                  <a:lnTo>
                    <a:pt x="0" y="0"/>
                  </a:lnTo>
                  <a:lnTo>
                    <a:pt x="0" y="663473"/>
                  </a:lnTo>
                  <a:lnTo>
                    <a:pt x="4203001" y="66347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25;gf775f59f91_1_27">
              <a:extLst>
                <a:ext uri="{FF2B5EF4-FFF2-40B4-BE49-F238E27FC236}">
                  <a16:creationId xmlns:a16="http://schemas.microsoft.com/office/drawing/2014/main" id="{4748177F-A8F8-4BDE-92B3-F3D39F5D4005}"/>
                </a:ext>
              </a:extLst>
            </p:cNvPr>
            <p:cNvSpPr/>
            <p:nvPr/>
          </p:nvSpPr>
          <p:spPr>
            <a:xfrm>
              <a:off x="4640757" y="4805641"/>
              <a:ext cx="4203065" cy="663575"/>
            </a:xfrm>
            <a:custGeom>
              <a:avLst/>
              <a:gdLst/>
              <a:ahLst/>
              <a:cxnLst/>
              <a:rect l="l" t="t" r="r" b="b"/>
              <a:pathLst>
                <a:path w="4203065" h="663575" extrusionOk="0">
                  <a:moveTo>
                    <a:pt x="2101684" y="663473"/>
                  </a:moveTo>
                  <a:lnTo>
                    <a:pt x="0" y="663473"/>
                  </a:lnTo>
                  <a:lnTo>
                    <a:pt x="0" y="0"/>
                  </a:lnTo>
                  <a:lnTo>
                    <a:pt x="4203001" y="0"/>
                  </a:lnTo>
                  <a:lnTo>
                    <a:pt x="4203001" y="663473"/>
                  </a:lnTo>
                  <a:lnTo>
                    <a:pt x="2101684" y="663473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626;gf775f59f91_1_27">
            <a:extLst>
              <a:ext uri="{FF2B5EF4-FFF2-40B4-BE49-F238E27FC236}">
                <a16:creationId xmlns:a16="http://schemas.microsoft.com/office/drawing/2014/main" id="{0A3F2306-1276-4FC0-A2B6-7C759A409B37}"/>
              </a:ext>
            </a:extLst>
          </p:cNvPr>
          <p:cNvSpPr txBox="1"/>
          <p:nvPr/>
        </p:nvSpPr>
        <p:spPr>
          <a:xfrm>
            <a:off x="4749788" y="3957289"/>
            <a:ext cx="3114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MBKM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" name="Google Shape;627;gf775f59f91_1_27">
            <a:extLst>
              <a:ext uri="{FF2B5EF4-FFF2-40B4-BE49-F238E27FC236}">
                <a16:creationId xmlns:a16="http://schemas.microsoft.com/office/drawing/2014/main" id="{1EFEE201-02BD-4F0D-84EE-374830D37537}"/>
              </a:ext>
            </a:extLst>
          </p:cNvPr>
          <p:cNvGrpSpPr/>
          <p:nvPr/>
        </p:nvGrpSpPr>
        <p:grpSpPr>
          <a:xfrm>
            <a:off x="1636419" y="2863868"/>
            <a:ext cx="5984865" cy="1742778"/>
            <a:chOff x="2390762" y="3588842"/>
            <a:chExt cx="7979819" cy="2323705"/>
          </a:xfrm>
        </p:grpSpPr>
        <p:sp>
          <p:nvSpPr>
            <p:cNvPr id="17" name="Google Shape;628;gf775f59f91_1_27">
              <a:extLst>
                <a:ext uri="{FF2B5EF4-FFF2-40B4-BE49-F238E27FC236}">
                  <a16:creationId xmlns:a16="http://schemas.microsoft.com/office/drawing/2014/main" id="{78A1B17A-A315-4E6F-832E-0604B796E659}"/>
                </a:ext>
              </a:extLst>
            </p:cNvPr>
            <p:cNvSpPr/>
            <p:nvPr/>
          </p:nvSpPr>
          <p:spPr>
            <a:xfrm>
              <a:off x="5415114" y="4353839"/>
              <a:ext cx="0" cy="452754"/>
            </a:xfrm>
            <a:custGeom>
              <a:avLst/>
              <a:gdLst/>
              <a:ahLst/>
              <a:cxnLst/>
              <a:rect l="l" t="t" r="r" b="b"/>
              <a:pathLst>
                <a:path w="120000" h="452754" extrusionOk="0">
                  <a:moveTo>
                    <a:pt x="0" y="4521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29;gf775f59f91_1_27">
              <a:extLst>
                <a:ext uri="{FF2B5EF4-FFF2-40B4-BE49-F238E27FC236}">
                  <a16:creationId xmlns:a16="http://schemas.microsoft.com/office/drawing/2014/main" id="{B40726FC-7C6F-408A-8F3F-7C3E90590132}"/>
                </a:ext>
              </a:extLst>
            </p:cNvPr>
            <p:cNvSpPr/>
            <p:nvPr/>
          </p:nvSpPr>
          <p:spPr>
            <a:xfrm>
              <a:off x="5361114" y="4253039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30;gf775f59f91_1_27">
              <a:extLst>
                <a:ext uri="{FF2B5EF4-FFF2-40B4-BE49-F238E27FC236}">
                  <a16:creationId xmlns:a16="http://schemas.microsoft.com/office/drawing/2014/main" id="{B2E2337D-8D49-4F9D-97A6-D6B1D44A7F14}"/>
                </a:ext>
              </a:extLst>
            </p:cNvPr>
            <p:cNvSpPr/>
            <p:nvPr/>
          </p:nvSpPr>
          <p:spPr>
            <a:xfrm>
              <a:off x="5083200" y="4353839"/>
              <a:ext cx="0" cy="452754"/>
            </a:xfrm>
            <a:custGeom>
              <a:avLst/>
              <a:gdLst/>
              <a:ahLst/>
              <a:cxnLst/>
              <a:rect l="l" t="t" r="r" b="b"/>
              <a:pathLst>
                <a:path w="120000" h="452754" extrusionOk="0">
                  <a:moveTo>
                    <a:pt x="0" y="4521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31;gf775f59f91_1_27">
              <a:extLst>
                <a:ext uri="{FF2B5EF4-FFF2-40B4-BE49-F238E27FC236}">
                  <a16:creationId xmlns:a16="http://schemas.microsoft.com/office/drawing/2014/main" id="{0995A15E-1522-4DE6-A614-B226D3E8FDBF}"/>
                </a:ext>
              </a:extLst>
            </p:cNvPr>
            <p:cNvSpPr/>
            <p:nvPr/>
          </p:nvSpPr>
          <p:spPr>
            <a:xfrm>
              <a:off x="5029200" y="4253039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32;gf775f59f91_1_27">
              <a:extLst>
                <a:ext uri="{FF2B5EF4-FFF2-40B4-BE49-F238E27FC236}">
                  <a16:creationId xmlns:a16="http://schemas.microsoft.com/office/drawing/2014/main" id="{2E3B5E36-7680-4BC8-BA0B-73FE1B04F1C2}"/>
                </a:ext>
              </a:extLst>
            </p:cNvPr>
            <p:cNvSpPr/>
            <p:nvPr/>
          </p:nvSpPr>
          <p:spPr>
            <a:xfrm>
              <a:off x="7849082" y="4343755"/>
              <a:ext cx="0" cy="452754"/>
            </a:xfrm>
            <a:custGeom>
              <a:avLst/>
              <a:gdLst/>
              <a:ahLst/>
              <a:cxnLst/>
              <a:rect l="l" t="t" r="r" b="b"/>
              <a:pathLst>
                <a:path w="120000" h="452754" extrusionOk="0">
                  <a:moveTo>
                    <a:pt x="0" y="45215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33;gf775f59f91_1_27">
              <a:extLst>
                <a:ext uri="{FF2B5EF4-FFF2-40B4-BE49-F238E27FC236}">
                  <a16:creationId xmlns:a16="http://schemas.microsoft.com/office/drawing/2014/main" id="{4CE8DE6D-51FB-4CC4-BECF-4DF8636B25E8}"/>
                </a:ext>
              </a:extLst>
            </p:cNvPr>
            <p:cNvSpPr/>
            <p:nvPr/>
          </p:nvSpPr>
          <p:spPr>
            <a:xfrm>
              <a:off x="7795081" y="4242955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34;gf775f59f91_1_27">
              <a:extLst>
                <a:ext uri="{FF2B5EF4-FFF2-40B4-BE49-F238E27FC236}">
                  <a16:creationId xmlns:a16="http://schemas.microsoft.com/office/drawing/2014/main" id="{1BCD8046-DD50-403D-9770-C755E8423CDC}"/>
                </a:ext>
              </a:extLst>
            </p:cNvPr>
            <p:cNvSpPr/>
            <p:nvPr/>
          </p:nvSpPr>
          <p:spPr>
            <a:xfrm>
              <a:off x="5194083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635;gf775f59f91_1_27">
              <a:extLst>
                <a:ext uri="{FF2B5EF4-FFF2-40B4-BE49-F238E27FC236}">
                  <a16:creationId xmlns:a16="http://schemas.microsoft.com/office/drawing/2014/main" id="{F409D198-8CD8-41C1-8843-89AEAC35CF31}"/>
                </a:ext>
              </a:extLst>
            </p:cNvPr>
            <p:cNvSpPr/>
            <p:nvPr/>
          </p:nvSpPr>
          <p:spPr>
            <a:xfrm>
              <a:off x="5140083" y="546948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636;gf775f59f91_1_27">
              <a:extLst>
                <a:ext uri="{FF2B5EF4-FFF2-40B4-BE49-F238E27FC236}">
                  <a16:creationId xmlns:a16="http://schemas.microsoft.com/office/drawing/2014/main" id="{1CC17BE7-ACD0-4B84-97E1-9D60C75115A8}"/>
                </a:ext>
              </a:extLst>
            </p:cNvPr>
            <p:cNvSpPr/>
            <p:nvPr/>
          </p:nvSpPr>
          <p:spPr>
            <a:xfrm>
              <a:off x="6040437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637;gf775f59f91_1_27">
              <a:extLst>
                <a:ext uri="{FF2B5EF4-FFF2-40B4-BE49-F238E27FC236}">
                  <a16:creationId xmlns:a16="http://schemas.microsoft.com/office/drawing/2014/main" id="{7AD334A3-3DD4-4DCC-98CC-6A69CF7FBD84}"/>
                </a:ext>
              </a:extLst>
            </p:cNvPr>
            <p:cNvSpPr/>
            <p:nvPr/>
          </p:nvSpPr>
          <p:spPr>
            <a:xfrm>
              <a:off x="5986436" y="546948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638;gf775f59f91_1_27">
              <a:extLst>
                <a:ext uri="{FF2B5EF4-FFF2-40B4-BE49-F238E27FC236}">
                  <a16:creationId xmlns:a16="http://schemas.microsoft.com/office/drawing/2014/main" id="{4EA3A0A9-D878-4448-AD3A-CC1C3EC2B2CE}"/>
                </a:ext>
              </a:extLst>
            </p:cNvPr>
            <p:cNvSpPr/>
            <p:nvPr/>
          </p:nvSpPr>
          <p:spPr>
            <a:xfrm>
              <a:off x="6521043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39;gf775f59f91_1_27">
              <a:extLst>
                <a:ext uri="{FF2B5EF4-FFF2-40B4-BE49-F238E27FC236}">
                  <a16:creationId xmlns:a16="http://schemas.microsoft.com/office/drawing/2014/main" id="{AF7E2FC2-A749-4CD8-B40B-04A7768B6660}"/>
                </a:ext>
              </a:extLst>
            </p:cNvPr>
            <p:cNvSpPr/>
            <p:nvPr/>
          </p:nvSpPr>
          <p:spPr>
            <a:xfrm>
              <a:off x="6467043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40;gf775f59f91_1_27">
              <a:extLst>
                <a:ext uri="{FF2B5EF4-FFF2-40B4-BE49-F238E27FC236}">
                  <a16:creationId xmlns:a16="http://schemas.microsoft.com/office/drawing/2014/main" id="{486406B4-5C0D-4AC8-B413-F0FA0ADD4EB1}"/>
                </a:ext>
              </a:extLst>
            </p:cNvPr>
            <p:cNvSpPr/>
            <p:nvPr/>
          </p:nvSpPr>
          <p:spPr>
            <a:xfrm>
              <a:off x="6963486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41;gf775f59f91_1_27">
              <a:extLst>
                <a:ext uri="{FF2B5EF4-FFF2-40B4-BE49-F238E27FC236}">
                  <a16:creationId xmlns:a16="http://schemas.microsoft.com/office/drawing/2014/main" id="{74144336-2EE2-4486-BBAF-B7DD77C215B2}"/>
                </a:ext>
              </a:extLst>
            </p:cNvPr>
            <p:cNvSpPr/>
            <p:nvPr/>
          </p:nvSpPr>
          <p:spPr>
            <a:xfrm>
              <a:off x="6909485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7988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642;gf775f59f91_1_27">
              <a:extLst>
                <a:ext uri="{FF2B5EF4-FFF2-40B4-BE49-F238E27FC236}">
                  <a16:creationId xmlns:a16="http://schemas.microsoft.com/office/drawing/2014/main" id="{02AC28DE-1B62-41A2-B4CF-292A6D8DB72D}"/>
                </a:ext>
              </a:extLst>
            </p:cNvPr>
            <p:cNvSpPr/>
            <p:nvPr/>
          </p:nvSpPr>
          <p:spPr>
            <a:xfrm>
              <a:off x="7405916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643;gf775f59f91_1_27">
              <a:extLst>
                <a:ext uri="{FF2B5EF4-FFF2-40B4-BE49-F238E27FC236}">
                  <a16:creationId xmlns:a16="http://schemas.microsoft.com/office/drawing/2014/main" id="{A03418A0-83C0-41C6-82E9-120D73A6E579}"/>
                </a:ext>
              </a:extLst>
            </p:cNvPr>
            <p:cNvSpPr/>
            <p:nvPr/>
          </p:nvSpPr>
          <p:spPr>
            <a:xfrm>
              <a:off x="7351915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644;gf775f59f91_1_27">
              <a:extLst>
                <a:ext uri="{FF2B5EF4-FFF2-40B4-BE49-F238E27FC236}">
                  <a16:creationId xmlns:a16="http://schemas.microsoft.com/office/drawing/2014/main" id="{4AF374E2-345E-481B-8DF9-FB36A8B3674D}"/>
                </a:ext>
              </a:extLst>
            </p:cNvPr>
            <p:cNvSpPr/>
            <p:nvPr/>
          </p:nvSpPr>
          <p:spPr>
            <a:xfrm>
              <a:off x="5636513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645;gf775f59f91_1_27">
              <a:extLst>
                <a:ext uri="{FF2B5EF4-FFF2-40B4-BE49-F238E27FC236}">
                  <a16:creationId xmlns:a16="http://schemas.microsoft.com/office/drawing/2014/main" id="{7980A1E6-8D62-4F53-B658-E0E5457FC88A}"/>
                </a:ext>
              </a:extLst>
            </p:cNvPr>
            <p:cNvSpPr/>
            <p:nvPr/>
          </p:nvSpPr>
          <p:spPr>
            <a:xfrm>
              <a:off x="5582526" y="546948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53987" y="0"/>
                  </a:moveTo>
                  <a:lnTo>
                    <a:pt x="0" y="108000"/>
                  </a:lnTo>
                  <a:lnTo>
                    <a:pt x="107988" y="108000"/>
                  </a:lnTo>
                  <a:lnTo>
                    <a:pt x="53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646;gf775f59f91_1_27">
              <a:extLst>
                <a:ext uri="{FF2B5EF4-FFF2-40B4-BE49-F238E27FC236}">
                  <a16:creationId xmlns:a16="http://schemas.microsoft.com/office/drawing/2014/main" id="{E874218D-8D05-44D2-B341-617BC52D68E9}"/>
                </a:ext>
              </a:extLst>
            </p:cNvPr>
            <p:cNvSpPr/>
            <p:nvPr/>
          </p:nvSpPr>
          <p:spPr>
            <a:xfrm>
              <a:off x="7848358" y="5570283"/>
              <a:ext cx="0" cy="342264"/>
            </a:xfrm>
            <a:custGeom>
              <a:avLst/>
              <a:gdLst/>
              <a:ahLst/>
              <a:cxnLst/>
              <a:rect l="l" t="t" r="r" b="b"/>
              <a:pathLst>
                <a:path w="120000" h="342264" extrusionOk="0">
                  <a:moveTo>
                    <a:pt x="0" y="3416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647;gf775f59f91_1_27">
              <a:extLst>
                <a:ext uri="{FF2B5EF4-FFF2-40B4-BE49-F238E27FC236}">
                  <a16:creationId xmlns:a16="http://schemas.microsoft.com/office/drawing/2014/main" id="{9F2B38E9-311E-4BD1-A4AF-0244E14A2B00}"/>
                </a:ext>
              </a:extLst>
            </p:cNvPr>
            <p:cNvSpPr/>
            <p:nvPr/>
          </p:nvSpPr>
          <p:spPr>
            <a:xfrm>
              <a:off x="7794358" y="5469483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54000" y="0"/>
                  </a:moveTo>
                  <a:lnTo>
                    <a:pt x="0" y="108000"/>
                  </a:lnTo>
                  <a:lnTo>
                    <a:pt x="108000" y="108000"/>
                  </a:lnTo>
                  <a:lnTo>
                    <a:pt x="54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648;gf775f59f91_1_27">
              <a:extLst>
                <a:ext uri="{FF2B5EF4-FFF2-40B4-BE49-F238E27FC236}">
                  <a16:creationId xmlns:a16="http://schemas.microsoft.com/office/drawing/2014/main" id="{4F03F517-4225-467C-999D-880AB3253311}"/>
                </a:ext>
              </a:extLst>
            </p:cNvPr>
            <p:cNvSpPr/>
            <p:nvPr/>
          </p:nvSpPr>
          <p:spPr>
            <a:xfrm>
              <a:off x="8512200" y="4031640"/>
              <a:ext cx="1115695" cy="0"/>
            </a:xfrm>
            <a:custGeom>
              <a:avLst/>
              <a:gdLst/>
              <a:ahLst/>
              <a:cxnLst/>
              <a:rect l="l" t="t" r="r" b="b"/>
              <a:pathLst>
                <a:path w="1115695" h="120000" extrusionOk="0">
                  <a:moveTo>
                    <a:pt x="0" y="0"/>
                  </a:moveTo>
                  <a:lnTo>
                    <a:pt x="111564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649;gf775f59f91_1_27">
              <a:extLst>
                <a:ext uri="{FF2B5EF4-FFF2-40B4-BE49-F238E27FC236}">
                  <a16:creationId xmlns:a16="http://schemas.microsoft.com/office/drawing/2014/main" id="{8FA62931-3497-41C9-9F93-093F2525E89F}"/>
                </a:ext>
              </a:extLst>
            </p:cNvPr>
            <p:cNvSpPr/>
            <p:nvPr/>
          </p:nvSpPr>
          <p:spPr>
            <a:xfrm>
              <a:off x="9724681" y="3674516"/>
              <a:ext cx="645900" cy="645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50;gf775f59f91_1_27">
              <a:extLst>
                <a:ext uri="{FF2B5EF4-FFF2-40B4-BE49-F238E27FC236}">
                  <a16:creationId xmlns:a16="http://schemas.microsoft.com/office/drawing/2014/main" id="{6E52F52B-4146-4D3D-BCAA-6E77CB34E7FD}"/>
                </a:ext>
              </a:extLst>
            </p:cNvPr>
            <p:cNvSpPr/>
            <p:nvPr/>
          </p:nvSpPr>
          <p:spPr>
            <a:xfrm>
              <a:off x="9620643" y="3977639"/>
              <a:ext cx="108584" cy="108585"/>
            </a:xfrm>
            <a:custGeom>
              <a:avLst/>
              <a:gdLst/>
              <a:ahLst/>
              <a:cxnLst/>
              <a:rect l="l" t="t" r="r" b="b"/>
              <a:pathLst>
                <a:path w="108584" h="108585" extrusionOk="0">
                  <a:moveTo>
                    <a:pt x="0" y="0"/>
                  </a:moveTo>
                  <a:lnTo>
                    <a:pt x="0" y="108000"/>
                  </a:lnTo>
                  <a:lnTo>
                    <a:pt x="108000" y="5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51;gf775f59f91_1_27">
              <a:extLst>
                <a:ext uri="{FF2B5EF4-FFF2-40B4-BE49-F238E27FC236}">
                  <a16:creationId xmlns:a16="http://schemas.microsoft.com/office/drawing/2014/main" id="{99613B1A-81D8-45F7-8FD6-B17A3DEDEED9}"/>
                </a:ext>
              </a:extLst>
            </p:cNvPr>
            <p:cNvSpPr/>
            <p:nvPr/>
          </p:nvSpPr>
          <p:spPr>
            <a:xfrm>
              <a:off x="2390762" y="3588842"/>
              <a:ext cx="645900" cy="671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652;gf775f59f91_1_27">
            <a:extLst>
              <a:ext uri="{FF2B5EF4-FFF2-40B4-BE49-F238E27FC236}">
                <a16:creationId xmlns:a16="http://schemas.microsoft.com/office/drawing/2014/main" id="{6A96A8BB-BB51-4A13-9564-C2EA3694EDCB}"/>
              </a:ext>
            </a:extLst>
          </p:cNvPr>
          <p:cNvSpPr txBox="1"/>
          <p:nvPr/>
        </p:nvSpPr>
        <p:spPr>
          <a:xfrm>
            <a:off x="3631373" y="4629049"/>
            <a:ext cx="18303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Mahasiwa dari kampus-kampus di Indonesia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653;gf775f59f91_1_27">
            <a:extLst>
              <a:ext uri="{FF2B5EF4-FFF2-40B4-BE49-F238E27FC236}">
                <a16:creationId xmlns:a16="http://schemas.microsoft.com/office/drawing/2014/main" id="{D1FC667F-D1E9-4397-AE48-80AAF3BEDECD}"/>
              </a:ext>
            </a:extLst>
          </p:cNvPr>
          <p:cNvSpPr txBox="1"/>
          <p:nvPr/>
        </p:nvSpPr>
        <p:spPr>
          <a:xfrm>
            <a:off x="6923213" y="3495326"/>
            <a:ext cx="6597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Pengakuan SKS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657;gf775f59f91_1_27">
            <a:extLst>
              <a:ext uri="{FF2B5EF4-FFF2-40B4-BE49-F238E27FC236}">
                <a16:creationId xmlns:a16="http://schemas.microsoft.com/office/drawing/2014/main" id="{3F9CF30C-AD7B-429E-8C73-94F598DE6F5D}"/>
              </a:ext>
            </a:extLst>
          </p:cNvPr>
          <p:cNvSpPr txBox="1"/>
          <p:nvPr/>
        </p:nvSpPr>
        <p:spPr>
          <a:xfrm>
            <a:off x="1362566" y="3335488"/>
            <a:ext cx="659700" cy="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en-US" sz="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Pengakuan SKS</a:t>
            </a:r>
            <a:endParaRPr sz="75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" name="Google Shape;658;gf775f59f91_1_27">
            <a:extLst>
              <a:ext uri="{FF2B5EF4-FFF2-40B4-BE49-F238E27FC236}">
                <a16:creationId xmlns:a16="http://schemas.microsoft.com/office/drawing/2014/main" id="{81FDBE0F-09EA-49CD-8ED7-28B79BA67224}"/>
              </a:ext>
            </a:extLst>
          </p:cNvPr>
          <p:cNvGrpSpPr/>
          <p:nvPr/>
        </p:nvGrpSpPr>
        <p:grpSpPr>
          <a:xfrm>
            <a:off x="2120795" y="3060959"/>
            <a:ext cx="1017622" cy="81439"/>
            <a:chOff x="3036595" y="3851643"/>
            <a:chExt cx="1356829" cy="108585"/>
          </a:xfrm>
        </p:grpSpPr>
        <p:sp>
          <p:nvSpPr>
            <p:cNvPr id="46" name="Google Shape;659;gf775f59f91_1_27">
              <a:extLst>
                <a:ext uri="{FF2B5EF4-FFF2-40B4-BE49-F238E27FC236}">
                  <a16:creationId xmlns:a16="http://schemas.microsoft.com/office/drawing/2014/main" id="{F59420CF-4F1A-4853-859D-E8A047806799}"/>
                </a:ext>
              </a:extLst>
            </p:cNvPr>
            <p:cNvSpPr/>
            <p:nvPr/>
          </p:nvSpPr>
          <p:spPr>
            <a:xfrm>
              <a:off x="3137395" y="3905643"/>
              <a:ext cx="1256029" cy="0"/>
            </a:xfrm>
            <a:custGeom>
              <a:avLst/>
              <a:gdLst/>
              <a:ahLst/>
              <a:cxnLst/>
              <a:rect l="l" t="t" r="r" b="b"/>
              <a:pathLst>
                <a:path w="1256029" h="120000" extrusionOk="0">
                  <a:moveTo>
                    <a:pt x="1255687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60;gf775f59f91_1_27">
              <a:extLst>
                <a:ext uri="{FF2B5EF4-FFF2-40B4-BE49-F238E27FC236}">
                  <a16:creationId xmlns:a16="http://schemas.microsoft.com/office/drawing/2014/main" id="{DFECA1D1-5B6C-43B5-B214-31B8D5D1E4E5}"/>
                </a:ext>
              </a:extLst>
            </p:cNvPr>
            <p:cNvSpPr/>
            <p:nvPr/>
          </p:nvSpPr>
          <p:spPr>
            <a:xfrm>
              <a:off x="3036595" y="3851643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 extrusionOk="0">
                  <a:moveTo>
                    <a:pt x="108000" y="0"/>
                  </a:moveTo>
                  <a:lnTo>
                    <a:pt x="0" y="54000"/>
                  </a:lnTo>
                  <a:lnTo>
                    <a:pt x="108000" y="108000"/>
                  </a:lnTo>
                  <a:lnTo>
                    <a:pt x="108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661;gf775f59f91_1_27">
            <a:extLst>
              <a:ext uri="{FF2B5EF4-FFF2-40B4-BE49-F238E27FC236}">
                <a16:creationId xmlns:a16="http://schemas.microsoft.com/office/drawing/2014/main" id="{5BD62C4E-C127-456D-BD10-21BC57C39854}"/>
              </a:ext>
            </a:extLst>
          </p:cNvPr>
          <p:cNvSpPr txBox="1"/>
          <p:nvPr/>
        </p:nvSpPr>
        <p:spPr>
          <a:xfrm>
            <a:off x="843420" y="2974055"/>
            <a:ext cx="7197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Prodi HOST</a:t>
            </a:r>
            <a:endParaRPr sz="10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3697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670;gf775f59f91_1_86">
            <a:extLst>
              <a:ext uri="{FF2B5EF4-FFF2-40B4-BE49-F238E27FC236}">
                <a16:creationId xmlns:a16="http://schemas.microsoft.com/office/drawing/2014/main" id="{74823540-3364-4BCC-9A56-6DBECD4422F1}"/>
              </a:ext>
            </a:extLst>
          </p:cNvPr>
          <p:cNvSpPr/>
          <p:nvPr/>
        </p:nvSpPr>
        <p:spPr>
          <a:xfrm>
            <a:off x="8496899" y="4865675"/>
            <a:ext cx="460800" cy="24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674;gf775f59f91_1_86">
            <a:extLst>
              <a:ext uri="{FF2B5EF4-FFF2-40B4-BE49-F238E27FC236}">
                <a16:creationId xmlns:a16="http://schemas.microsoft.com/office/drawing/2014/main" id="{CA4D50AA-409E-44F1-B4AA-F5C8EDA1C91D}"/>
              </a:ext>
            </a:extLst>
          </p:cNvPr>
          <p:cNvGrpSpPr/>
          <p:nvPr/>
        </p:nvGrpSpPr>
        <p:grpSpPr>
          <a:xfrm>
            <a:off x="4868103" y="3205557"/>
            <a:ext cx="3830134" cy="1948714"/>
            <a:chOff x="6490805" y="4591068"/>
            <a:chExt cx="5106845" cy="2598286"/>
          </a:xfrm>
        </p:grpSpPr>
        <p:sp>
          <p:nvSpPr>
            <p:cNvPr id="51" name="Google Shape;675;gf775f59f91_1_86">
              <a:extLst>
                <a:ext uri="{FF2B5EF4-FFF2-40B4-BE49-F238E27FC236}">
                  <a16:creationId xmlns:a16="http://schemas.microsoft.com/office/drawing/2014/main" id="{38DADC17-A1B2-4383-8E00-7C28CC6B969B}"/>
                </a:ext>
              </a:extLst>
            </p:cNvPr>
            <p:cNvSpPr/>
            <p:nvPr/>
          </p:nvSpPr>
          <p:spPr>
            <a:xfrm>
              <a:off x="10724756" y="6811302"/>
              <a:ext cx="502800" cy="369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676;gf775f59f91_1_86">
              <a:extLst>
                <a:ext uri="{FF2B5EF4-FFF2-40B4-BE49-F238E27FC236}">
                  <a16:creationId xmlns:a16="http://schemas.microsoft.com/office/drawing/2014/main" id="{F595F317-256E-45E1-823C-9698E6DE22BD}"/>
                </a:ext>
              </a:extLst>
            </p:cNvPr>
            <p:cNvSpPr/>
            <p:nvPr/>
          </p:nvSpPr>
          <p:spPr>
            <a:xfrm>
              <a:off x="10058400" y="6763054"/>
              <a:ext cx="597600" cy="426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677;gf775f59f91_1_86">
              <a:extLst>
                <a:ext uri="{FF2B5EF4-FFF2-40B4-BE49-F238E27FC236}">
                  <a16:creationId xmlns:a16="http://schemas.microsoft.com/office/drawing/2014/main" id="{90AC5772-C33E-4EE7-800B-8C096BE8EF9C}"/>
                </a:ext>
              </a:extLst>
            </p:cNvPr>
            <p:cNvSpPr/>
            <p:nvPr/>
          </p:nvSpPr>
          <p:spPr>
            <a:xfrm>
              <a:off x="6682750" y="4591068"/>
              <a:ext cx="4914900" cy="1763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678;gf775f59f91_1_86">
              <a:extLst>
                <a:ext uri="{FF2B5EF4-FFF2-40B4-BE49-F238E27FC236}">
                  <a16:creationId xmlns:a16="http://schemas.microsoft.com/office/drawing/2014/main" id="{A9CFFF44-AF84-47ED-B0CF-B248E7466E4F}"/>
                </a:ext>
              </a:extLst>
            </p:cNvPr>
            <p:cNvSpPr/>
            <p:nvPr/>
          </p:nvSpPr>
          <p:spPr>
            <a:xfrm>
              <a:off x="6490805" y="6077521"/>
              <a:ext cx="4431665" cy="375920"/>
            </a:xfrm>
            <a:custGeom>
              <a:avLst/>
              <a:gdLst/>
              <a:ahLst/>
              <a:cxnLst/>
              <a:rect l="l" t="t" r="r" b="b"/>
              <a:pathLst>
                <a:path w="4431665" h="375920" extrusionOk="0">
                  <a:moveTo>
                    <a:pt x="2215794" y="375843"/>
                  </a:moveTo>
                  <a:lnTo>
                    <a:pt x="0" y="375843"/>
                  </a:lnTo>
                  <a:lnTo>
                    <a:pt x="0" y="0"/>
                  </a:lnTo>
                  <a:lnTo>
                    <a:pt x="4431233" y="0"/>
                  </a:lnTo>
                  <a:lnTo>
                    <a:pt x="4431233" y="375843"/>
                  </a:lnTo>
                  <a:lnTo>
                    <a:pt x="2215794" y="375843"/>
                  </a:lnTo>
                  <a:close/>
                </a:path>
              </a:pathLst>
            </a:custGeom>
            <a:noFill/>
            <a:ln w="190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679;gf775f59f91_1_86">
            <a:extLst>
              <a:ext uri="{FF2B5EF4-FFF2-40B4-BE49-F238E27FC236}">
                <a16:creationId xmlns:a16="http://schemas.microsoft.com/office/drawing/2014/main" id="{96AEF8A5-4B77-4EB2-B231-06B05AF5B972}"/>
              </a:ext>
            </a:extLst>
          </p:cNvPr>
          <p:cNvSpPr txBox="1"/>
          <p:nvPr/>
        </p:nvSpPr>
        <p:spPr>
          <a:xfrm>
            <a:off x="2545213" y="620925"/>
            <a:ext cx="3891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Sertifikat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yang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diberikan</a:t>
            </a:r>
            <a:endParaRPr sz="2700" b="0" i="0" u="none" strike="noStrike" cap="none" dirty="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6" name="Google Shape;680;gf775f59f91_1_86">
            <a:extLst>
              <a:ext uri="{FF2B5EF4-FFF2-40B4-BE49-F238E27FC236}">
                <a16:creationId xmlns:a16="http://schemas.microsoft.com/office/drawing/2014/main" id="{17A352AB-E42B-4D81-BFBB-F3168CBE9740}"/>
              </a:ext>
            </a:extLst>
          </p:cNvPr>
          <p:cNvSpPr txBox="1"/>
          <p:nvPr/>
        </p:nvSpPr>
        <p:spPr>
          <a:xfrm>
            <a:off x="172459" y="1646920"/>
            <a:ext cx="942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en-US" sz="713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713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7" name="Google Shape;681;gf775f59f91_1_86">
            <a:extLst>
              <a:ext uri="{FF2B5EF4-FFF2-40B4-BE49-F238E27FC236}">
                <a16:creationId xmlns:a16="http://schemas.microsoft.com/office/drawing/2014/main" id="{5E90327A-D4C6-43A5-A9E4-AAA2DFC5DB07}"/>
              </a:ext>
            </a:extLst>
          </p:cNvPr>
          <p:cNvSpPr txBox="1"/>
          <p:nvPr/>
        </p:nvSpPr>
        <p:spPr>
          <a:xfrm>
            <a:off x="415185" y="1589684"/>
            <a:ext cx="40878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Certificate of Attainment 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1650" b="1" i="0" u="none" strike="noStrike" cap="none" dirty="0">
                <a:solidFill>
                  <a:srgbClr val="295F99"/>
                </a:solidFill>
                <a:latin typeface="Lato"/>
                <a:ea typeface="Lato"/>
                <a:cs typeface="Lato"/>
                <a:sym typeface="Lato"/>
              </a:rPr>
              <a:t>KEPESERTAAN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682;gf775f59f91_1_86">
            <a:extLst>
              <a:ext uri="{FF2B5EF4-FFF2-40B4-BE49-F238E27FC236}">
                <a16:creationId xmlns:a16="http://schemas.microsoft.com/office/drawing/2014/main" id="{F6D89B48-C4F7-47D9-BBB3-F292BD3CEBE4}"/>
              </a:ext>
            </a:extLst>
          </p:cNvPr>
          <p:cNvSpPr txBox="1"/>
          <p:nvPr/>
        </p:nvSpPr>
        <p:spPr>
          <a:xfrm>
            <a:off x="405660" y="1995340"/>
            <a:ext cx="4058100" cy="105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775" rIns="0" bIns="0" anchor="t" anchorCtr="0">
            <a:spAutoFit/>
          </a:bodyPr>
          <a:lstStyle/>
          <a:p>
            <a:pPr marL="190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1" i="0" u="none" strike="noStrike" cap="none" dirty="0">
                <a:solidFill>
                  <a:srgbClr val="295F99"/>
                </a:solidFill>
                <a:latin typeface="Lato"/>
                <a:ea typeface="Lato"/>
                <a:cs typeface="Lato"/>
                <a:sym typeface="Lato"/>
              </a:rPr>
              <a:t>DIBERIKAN OLEH KONSORSIUM+DIKTI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13333" lvl="0" indent="-243363" algn="l" rtl="0">
              <a:lnSpc>
                <a:spcPct val="90200"/>
              </a:lnSpc>
              <a:spcBef>
                <a:spcPts val="859"/>
              </a:spcBef>
              <a:spcAft>
                <a:spcPts val="0"/>
              </a:spcAft>
              <a:buClr>
                <a:srgbClr val="000000"/>
              </a:buClr>
              <a:buSzPts val="1687"/>
              <a:buFont typeface="Arial"/>
              <a:buNone/>
            </a:pPr>
            <a:r>
              <a:rPr lang="en-US" sz="1687" b="0" i="0" u="none" strike="noStrike" cap="none" baseline="30000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–	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Kepada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semua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telah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memenuhi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memenuhi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pelatihan</a:t>
            </a:r>
            <a:endParaRPr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683;gf775f59f91_1_86">
            <a:extLst>
              <a:ext uri="{FF2B5EF4-FFF2-40B4-BE49-F238E27FC236}">
                <a16:creationId xmlns:a16="http://schemas.microsoft.com/office/drawing/2014/main" id="{67389CBB-93AA-4D74-A1B3-B0AD2E0DF12A}"/>
              </a:ext>
            </a:extLst>
          </p:cNvPr>
          <p:cNvSpPr txBox="1"/>
          <p:nvPr/>
        </p:nvSpPr>
        <p:spPr>
          <a:xfrm>
            <a:off x="172459" y="3288501"/>
            <a:ext cx="942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en-US" sz="713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713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0" name="Google Shape;684;gf775f59f91_1_86">
            <a:extLst>
              <a:ext uri="{FF2B5EF4-FFF2-40B4-BE49-F238E27FC236}">
                <a16:creationId xmlns:a16="http://schemas.microsoft.com/office/drawing/2014/main" id="{49C9B943-DD94-4719-A8BE-41285E18BBEF}"/>
              </a:ext>
            </a:extLst>
          </p:cNvPr>
          <p:cNvSpPr txBox="1"/>
          <p:nvPr/>
        </p:nvSpPr>
        <p:spPr>
          <a:xfrm>
            <a:off x="395892" y="3194939"/>
            <a:ext cx="3433200" cy="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Certificate </a:t>
            </a:r>
            <a:r>
              <a:rPr lang="en-US" sz="16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berbasiskan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1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Okupasi</a:t>
            </a:r>
            <a:r>
              <a:rPr lang="en-US" sz="165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85;gf775f59f91_1_86">
            <a:extLst>
              <a:ext uri="{FF2B5EF4-FFF2-40B4-BE49-F238E27FC236}">
                <a16:creationId xmlns:a16="http://schemas.microsoft.com/office/drawing/2014/main" id="{262A45AA-6686-4AB5-BC78-B8B60692BBA1}"/>
              </a:ext>
            </a:extLst>
          </p:cNvPr>
          <p:cNvSpPr txBox="1"/>
          <p:nvPr/>
        </p:nvSpPr>
        <p:spPr>
          <a:xfrm>
            <a:off x="405660" y="3457824"/>
            <a:ext cx="38625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600" rIns="0" bIns="0" anchor="t" anchorCtr="0">
            <a:spAutoFit/>
          </a:bodyPr>
          <a:lstStyle/>
          <a:p>
            <a:pPr marL="19050" marR="439102" lvl="0" indent="0" algn="l" rtl="0">
              <a:lnSpc>
                <a:spcPct val="10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diujikan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LSP 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1650" b="1" i="0" u="none" strike="noStrike" cap="none" dirty="0">
                <a:solidFill>
                  <a:srgbClr val="148366"/>
                </a:solidFill>
                <a:latin typeface="Lato"/>
                <a:ea typeface="Lato"/>
                <a:cs typeface="Lato"/>
                <a:sym typeface="Lato"/>
              </a:rPr>
              <a:t>OKUPASI YANG  SUDAH ADA</a:t>
            </a:r>
            <a:endParaRPr sz="165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13333" lvl="0" indent="-243363" algn="l" rtl="0">
              <a:lnSpc>
                <a:spcPct val="96443"/>
              </a:lnSpc>
              <a:spcBef>
                <a:spcPts val="848"/>
              </a:spcBef>
              <a:spcAft>
                <a:spcPts val="0"/>
              </a:spcAft>
              <a:buClr>
                <a:srgbClr val="000000"/>
              </a:buClr>
              <a:buSzPts val="1687"/>
              <a:buFont typeface="Arial"/>
              <a:buNone/>
            </a:pPr>
            <a:r>
              <a:rPr lang="en-US" sz="1687" b="0" i="0" u="none" strike="noStrike" cap="none" baseline="30000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–	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Kepada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lulus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pada LSP yang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ditunjuk</a:t>
            </a:r>
            <a:endParaRPr sz="15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86;gf775f59f91_1_86">
            <a:extLst>
              <a:ext uri="{FF2B5EF4-FFF2-40B4-BE49-F238E27FC236}">
                <a16:creationId xmlns:a16="http://schemas.microsoft.com/office/drawing/2014/main" id="{3B4E3BD6-08A6-4FA7-9495-76BE913810FD}"/>
              </a:ext>
            </a:extLst>
          </p:cNvPr>
          <p:cNvSpPr/>
          <p:nvPr/>
        </p:nvSpPr>
        <p:spPr>
          <a:xfrm>
            <a:off x="5195669" y="1041100"/>
            <a:ext cx="3363000" cy="2067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0351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775f59f91_1_116"/>
          <p:cNvSpPr txBox="1"/>
          <p:nvPr/>
        </p:nvSpPr>
        <p:spPr>
          <a:xfrm>
            <a:off x="1468437" y="349250"/>
            <a:ext cx="62739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Lato Black"/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Konsorsium Riset AI dan Asosiasi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gf775f59f91_1_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012" y="1289050"/>
            <a:ext cx="34163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f775f59f91_1_116"/>
          <p:cNvSpPr/>
          <p:nvPr/>
        </p:nvSpPr>
        <p:spPr>
          <a:xfrm>
            <a:off x="6821487" y="3486150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f775f59f91_1_116"/>
          <p:cNvSpPr txBox="1"/>
          <p:nvPr/>
        </p:nvSpPr>
        <p:spPr>
          <a:xfrm>
            <a:off x="6062662" y="3471862"/>
            <a:ext cx="6969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f775f59f91_1_116"/>
          <p:cNvSpPr txBox="1"/>
          <p:nvPr/>
        </p:nvSpPr>
        <p:spPr>
          <a:xfrm>
            <a:off x="7664450" y="2598737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f775f59f91_1_116"/>
          <p:cNvSpPr txBox="1"/>
          <p:nvPr/>
        </p:nvSpPr>
        <p:spPr>
          <a:xfrm>
            <a:off x="6821487" y="3486150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Associcate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gf775f59f91_1_116"/>
          <p:cNvCxnSpPr/>
          <p:nvPr/>
        </p:nvCxnSpPr>
        <p:spPr>
          <a:xfrm>
            <a:off x="6926262" y="2371725"/>
            <a:ext cx="0" cy="277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8" name="Google Shape;698;gf775f59f91_1_116"/>
          <p:cNvCxnSpPr/>
          <p:nvPr/>
        </p:nvCxnSpPr>
        <p:spPr>
          <a:xfrm>
            <a:off x="5824537" y="4262437"/>
            <a:ext cx="2640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9" name="Google Shape;699;gf775f59f91_1_116"/>
          <p:cNvCxnSpPr/>
          <p:nvPr/>
        </p:nvCxnSpPr>
        <p:spPr>
          <a:xfrm>
            <a:off x="5770562" y="3375025"/>
            <a:ext cx="264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0" name="Google Shape;700;gf775f59f91_1_116"/>
          <p:cNvCxnSpPr/>
          <p:nvPr/>
        </p:nvCxnSpPr>
        <p:spPr>
          <a:xfrm>
            <a:off x="5770562" y="2532062"/>
            <a:ext cx="258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1" name="Google Shape;701;gf775f59f91_1_116"/>
          <p:cNvSpPr/>
          <p:nvPr/>
        </p:nvSpPr>
        <p:spPr>
          <a:xfrm>
            <a:off x="5113337" y="3668712"/>
            <a:ext cx="265200" cy="27630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f775f59f91_1_116"/>
          <p:cNvSpPr/>
          <p:nvPr/>
        </p:nvSpPr>
        <p:spPr>
          <a:xfrm>
            <a:off x="5113337" y="2732087"/>
            <a:ext cx="265200" cy="277800"/>
          </a:xfrm>
          <a:prstGeom prst="ellipse">
            <a:avLst/>
          </a:prstGeom>
          <a:solidFill>
            <a:srgbClr val="FFFFA6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f775f59f91_1_116"/>
          <p:cNvSpPr txBox="1"/>
          <p:nvPr/>
        </p:nvSpPr>
        <p:spPr>
          <a:xfrm>
            <a:off x="7664450" y="3486150"/>
            <a:ext cx="695400" cy="720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AI/ML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f775f59f91_1_116"/>
          <p:cNvSpPr txBox="1"/>
          <p:nvPr/>
        </p:nvSpPr>
        <p:spPr>
          <a:xfrm>
            <a:off x="5824537" y="2200275"/>
            <a:ext cx="13731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Black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Data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f775f59f91_1_116"/>
          <p:cNvSpPr txBox="1"/>
          <p:nvPr/>
        </p:nvSpPr>
        <p:spPr>
          <a:xfrm>
            <a:off x="7664450" y="2200275"/>
            <a:ext cx="5763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 Black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AI/ML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gf775f59f91_1_116"/>
          <p:cNvCxnSpPr/>
          <p:nvPr/>
        </p:nvCxnSpPr>
        <p:spPr>
          <a:xfrm>
            <a:off x="5824537" y="4705350"/>
            <a:ext cx="2640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7" name="Google Shape;707;gf775f59f91_1_116"/>
          <p:cNvSpPr txBox="1"/>
          <p:nvPr/>
        </p:nvSpPr>
        <p:spPr>
          <a:xfrm>
            <a:off x="4913312" y="1039812"/>
            <a:ext cx="28623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800" marR="0" lvl="0" indent="-3238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Benchmarking dengan  Model SkillFuture.SG, Singapore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1800" marR="0" lvl="0" indent="-32385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Dilaksanakan di seluruh Indonesia dengan motor anggota Konsorsium dan APTIKOM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f775f59f91_1_116"/>
          <p:cNvSpPr txBox="1"/>
          <p:nvPr/>
        </p:nvSpPr>
        <p:spPr>
          <a:xfrm>
            <a:off x="4856162" y="2200275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kkni level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f775f59f91_1_116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4" name="Google Shape;714;gf775f59f91_1_184"/>
          <p:cNvCxnSpPr/>
          <p:nvPr/>
        </p:nvCxnSpPr>
        <p:spPr>
          <a:xfrm rot="10800000" flipH="1">
            <a:off x="1316037" y="2675074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5" name="Google Shape;715;gf775f59f91_1_184"/>
          <p:cNvSpPr txBox="1"/>
          <p:nvPr/>
        </p:nvSpPr>
        <p:spPr>
          <a:xfrm>
            <a:off x="1266825" y="373062"/>
            <a:ext cx="65946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Lato Black"/>
              <a:buNone/>
            </a:pP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Pemetaan Okupasi </a:t>
            </a:r>
            <a:r>
              <a:rPr lang="en-US" sz="2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29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&gt; 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f775f59f91_1_184"/>
          <p:cNvSpPr txBox="1"/>
          <p:nvPr/>
        </p:nvSpPr>
        <p:spPr>
          <a:xfrm>
            <a:off x="1316037" y="1071562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f775f59f91_1_184"/>
          <p:cNvSpPr txBox="1"/>
          <p:nvPr/>
        </p:nvSpPr>
        <p:spPr>
          <a:xfrm>
            <a:off x="1316037" y="1474787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f775f59f91_1_184"/>
          <p:cNvSpPr txBox="1"/>
          <p:nvPr/>
        </p:nvSpPr>
        <p:spPr>
          <a:xfrm>
            <a:off x="1316037" y="1876425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f775f59f91_1_184"/>
          <p:cNvSpPr txBox="1"/>
          <p:nvPr/>
        </p:nvSpPr>
        <p:spPr>
          <a:xfrm>
            <a:off x="1316037" y="2279650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f775f59f91_1_184"/>
          <p:cNvSpPr txBox="1"/>
          <p:nvPr/>
        </p:nvSpPr>
        <p:spPr>
          <a:xfrm>
            <a:off x="1316037" y="2682875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f775f59f91_1_184"/>
          <p:cNvSpPr txBox="1"/>
          <p:nvPr/>
        </p:nvSpPr>
        <p:spPr>
          <a:xfrm>
            <a:off x="1316037" y="3086100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f775f59f91_1_184"/>
          <p:cNvSpPr txBox="1"/>
          <p:nvPr/>
        </p:nvSpPr>
        <p:spPr>
          <a:xfrm>
            <a:off x="1316037" y="3487737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f775f59f91_1_184"/>
          <p:cNvSpPr txBox="1"/>
          <p:nvPr/>
        </p:nvSpPr>
        <p:spPr>
          <a:xfrm>
            <a:off x="1316037" y="3890962"/>
            <a:ext cx="469800" cy="3366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f775f59f91_1_184"/>
          <p:cNvSpPr txBox="1"/>
          <p:nvPr/>
        </p:nvSpPr>
        <p:spPr>
          <a:xfrm>
            <a:off x="1316037" y="4294187"/>
            <a:ext cx="469800" cy="3351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f775f59f91_1_184"/>
          <p:cNvSpPr txBox="1"/>
          <p:nvPr/>
        </p:nvSpPr>
        <p:spPr>
          <a:xfrm>
            <a:off x="1254125" y="4629150"/>
            <a:ext cx="1008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LEVEL 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f775f59f91_1_184"/>
          <p:cNvSpPr txBox="1"/>
          <p:nvPr/>
        </p:nvSpPr>
        <p:spPr>
          <a:xfrm>
            <a:off x="2041525" y="2290762"/>
            <a:ext cx="469800" cy="3366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f775f59f91_1_184"/>
          <p:cNvSpPr txBox="1"/>
          <p:nvPr/>
        </p:nvSpPr>
        <p:spPr>
          <a:xfrm>
            <a:off x="2698750" y="2303462"/>
            <a:ext cx="469800" cy="3366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f775f59f91_1_184"/>
          <p:cNvSpPr txBox="1"/>
          <p:nvPr/>
        </p:nvSpPr>
        <p:spPr>
          <a:xfrm>
            <a:off x="3382962" y="2301875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Associate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f775f59f91_1_184"/>
          <p:cNvSpPr txBox="1"/>
          <p:nvPr/>
        </p:nvSpPr>
        <p:spPr>
          <a:xfrm>
            <a:off x="3382962" y="1890712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f775f59f91_1_184"/>
          <p:cNvSpPr txBox="1"/>
          <p:nvPr/>
        </p:nvSpPr>
        <p:spPr>
          <a:xfrm>
            <a:off x="4503737" y="1554162"/>
            <a:ext cx="780900" cy="1493700"/>
          </a:xfrm>
          <a:prstGeom prst="rect">
            <a:avLst/>
          </a:prstGeom>
          <a:solidFill>
            <a:srgbClr val="FFE99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DataScience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f775f59f91_1_184"/>
          <p:cNvSpPr txBox="1"/>
          <p:nvPr/>
        </p:nvSpPr>
        <p:spPr>
          <a:xfrm>
            <a:off x="5497512" y="1554162"/>
            <a:ext cx="780900" cy="1928700"/>
          </a:xfrm>
          <a:prstGeom prst="rect">
            <a:avLst/>
          </a:prstGeom>
          <a:solidFill>
            <a:srgbClr val="FFE99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endParaRPr lang="en-US" sz="9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Knowledge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f775f59f91_1_184"/>
          <p:cNvSpPr txBox="1"/>
          <p:nvPr/>
        </p:nvSpPr>
        <p:spPr>
          <a:xfrm>
            <a:off x="2352675" y="1538287"/>
            <a:ext cx="13764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Okupasi Sasaran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f775f59f91_1_184"/>
          <p:cNvSpPr txBox="1"/>
          <p:nvPr/>
        </p:nvSpPr>
        <p:spPr>
          <a:xfrm>
            <a:off x="5049837" y="1181100"/>
            <a:ext cx="1009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f775f59f91_1_184"/>
          <p:cNvSpPr txBox="1"/>
          <p:nvPr/>
        </p:nvSpPr>
        <p:spPr>
          <a:xfrm>
            <a:off x="2041525" y="1903412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f775f59f91_1_184"/>
          <p:cNvSpPr txBox="1"/>
          <p:nvPr/>
        </p:nvSpPr>
        <p:spPr>
          <a:xfrm>
            <a:off x="2698750" y="1890712"/>
            <a:ext cx="469800" cy="335100"/>
          </a:xfrm>
          <a:prstGeom prst="rect">
            <a:avLst/>
          </a:prstGeom>
          <a:solidFill>
            <a:srgbClr val="F6F9D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Lato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f775f59f91_1_184"/>
          <p:cNvSpPr txBox="1"/>
          <p:nvPr/>
        </p:nvSpPr>
        <p:spPr>
          <a:xfrm>
            <a:off x="6550025" y="1554162"/>
            <a:ext cx="782700" cy="2363700"/>
          </a:xfrm>
          <a:prstGeom prst="rect">
            <a:avLst/>
          </a:prstGeom>
          <a:solidFill>
            <a:srgbClr val="FFE994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225" tIns="30600" rIns="61225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SKKNI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Lato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Lainnya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f775f59f91_1_184"/>
          <p:cNvSpPr/>
          <p:nvPr/>
        </p:nvSpPr>
        <p:spPr>
          <a:xfrm>
            <a:off x="5622925" y="3544887"/>
            <a:ext cx="436563" cy="622297"/>
          </a:xfrm>
          <a:custGeom>
            <a:avLst/>
            <a:gdLst/>
            <a:ahLst/>
            <a:cxnLst/>
            <a:rect l="l" t="t" r="r" b="b"/>
            <a:pathLst>
              <a:path w="1780" h="2541" extrusionOk="0">
                <a:moveTo>
                  <a:pt x="444" y="2540"/>
                </a:moveTo>
                <a:lnTo>
                  <a:pt x="444" y="635"/>
                </a:lnTo>
                <a:lnTo>
                  <a:pt x="0" y="635"/>
                </a:lnTo>
                <a:lnTo>
                  <a:pt x="889" y="0"/>
                </a:lnTo>
                <a:lnTo>
                  <a:pt x="1779" y="635"/>
                </a:lnTo>
                <a:lnTo>
                  <a:pt x="1335" y="635"/>
                </a:lnTo>
                <a:lnTo>
                  <a:pt x="1335" y="2540"/>
                </a:lnTo>
                <a:lnTo>
                  <a:pt x="444" y="2540"/>
                </a:lnTo>
              </a:path>
            </a:pathLst>
          </a:custGeom>
          <a:solidFill>
            <a:srgbClr val="FF0000"/>
          </a:solidFill>
          <a:ln w="9525" cap="flat" cmpd="sng">
            <a:solidFill>
              <a:srgbClr val="3465A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f775f59f91_1_184"/>
          <p:cNvSpPr txBox="1"/>
          <p:nvPr/>
        </p:nvSpPr>
        <p:spPr>
          <a:xfrm>
            <a:off x="5529262" y="4179887"/>
            <a:ext cx="13176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25" tIns="30600" rIns="61225" bIns="30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Lato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Yang dikerjakan (menunggu disahkan)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9" name="Google Shape;739;gf775f59f91_1_184"/>
          <p:cNvCxnSpPr/>
          <p:nvPr/>
        </p:nvCxnSpPr>
        <p:spPr>
          <a:xfrm rot="10800000" flipH="1">
            <a:off x="1316037" y="2279787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0" name="Google Shape;740;gf775f59f91_1_184"/>
          <p:cNvCxnSpPr/>
          <p:nvPr/>
        </p:nvCxnSpPr>
        <p:spPr>
          <a:xfrm rot="10800000" flipH="1">
            <a:off x="1316037" y="1857512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1" name="Google Shape;741;gf775f59f91_1_184"/>
          <p:cNvCxnSpPr/>
          <p:nvPr/>
        </p:nvCxnSpPr>
        <p:spPr>
          <a:xfrm rot="10800000" flipH="1">
            <a:off x="1316037" y="3086237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2" name="Google Shape;742;gf775f59f91_1_184"/>
          <p:cNvCxnSpPr/>
          <p:nvPr/>
        </p:nvCxnSpPr>
        <p:spPr>
          <a:xfrm rot="10800000" flipH="1">
            <a:off x="1316037" y="3483112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3" name="Google Shape;743;gf775f59f91_1_184"/>
          <p:cNvCxnSpPr/>
          <p:nvPr/>
        </p:nvCxnSpPr>
        <p:spPr>
          <a:xfrm rot="10800000" flipH="1">
            <a:off x="1316037" y="3883162"/>
            <a:ext cx="6548400" cy="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4" name="Google Shape;744;gf775f59f91_1_184"/>
          <p:cNvSpPr/>
          <p:nvPr/>
        </p:nvSpPr>
        <p:spPr>
          <a:xfrm>
            <a:off x="2409825" y="1787525"/>
            <a:ext cx="1028700" cy="1030200"/>
          </a:xfrm>
          <a:prstGeom prst="rect">
            <a:avLst/>
          </a:prstGeom>
          <a:noFill/>
          <a:ln w="29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f775f59f91_1_184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5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Aktivitas Pelatihan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95"/>
          <p:cNvSpPr txBox="1"/>
          <p:nvPr/>
        </p:nvSpPr>
        <p:spPr>
          <a:xfrm>
            <a:off x="311040" y="1152360"/>
            <a:ext cx="8521560" cy="313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Pelatihan dilaksanakan secara daring/online, peserta belajar secara mandiri (Self-paced Learning) melalui laptop/komputer. 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Dilakukan </a:t>
            </a:r>
            <a:r>
              <a:rPr lang="en-US" sz="1500">
                <a:solidFill>
                  <a:srgbClr val="595959"/>
                </a:solidFill>
              </a:rPr>
              <a:t>3 sesi dalam 1 M</a:t>
            </a: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inggu masing-masing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 jam pembelajaran sinkron per </a:t>
            </a:r>
            <a:r>
              <a:rPr lang="en-US" sz="1500">
                <a:solidFill>
                  <a:srgbClr val="595959"/>
                </a:solidFill>
              </a:rPr>
              <a:t>sesi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4 jam pembelajaran mandiri per </a:t>
            </a:r>
            <a:r>
              <a:rPr lang="en-US" sz="1500">
                <a:solidFill>
                  <a:srgbClr val="595959"/>
                </a:solidFill>
              </a:rPr>
              <a:t>sesi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Pada pelatihan ini peserta akan mendapatkan kesempatan bertanya dan berinteraksi dengan Instruktur pada Grup Kelas dan Live Session yang telah disediakan. 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Untuk lulus di pelatihan ini peserta diharuskan melewati: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Modul belajar dalam bentuk Video, Slide pembelajaran, dan potongan kode program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dalam bentuk exam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dalam bentuk praktek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95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6"/>
          <p:cNvSpPr txBox="1"/>
          <p:nvPr/>
        </p:nvSpPr>
        <p:spPr>
          <a:xfrm>
            <a:off x="650880" y="462600"/>
            <a:ext cx="7983720" cy="54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Pola Pelaksanaan</a:t>
            </a:r>
            <a:endParaRPr/>
          </a:p>
        </p:txBody>
      </p:sp>
      <p:pic>
        <p:nvPicPr>
          <p:cNvPr id="758" name="Google Shape;758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8880" y="1007280"/>
            <a:ext cx="3867840" cy="13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8520" y="2298600"/>
            <a:ext cx="3803040" cy="127728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6"/>
          <p:cNvSpPr txBox="1"/>
          <p:nvPr/>
        </p:nvSpPr>
        <p:spPr>
          <a:xfrm>
            <a:off x="3138480" y="1027136"/>
            <a:ext cx="115812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Sinkronus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6"/>
          <p:cNvSpPr txBox="1"/>
          <p:nvPr/>
        </p:nvSpPr>
        <p:spPr>
          <a:xfrm>
            <a:off x="6080400" y="1114200"/>
            <a:ext cx="100584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Sinkronus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6"/>
          <p:cNvSpPr txBox="1"/>
          <p:nvPr/>
        </p:nvSpPr>
        <p:spPr>
          <a:xfrm>
            <a:off x="2225880" y="2466720"/>
            <a:ext cx="252792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Sesi Industri - Pemerintahan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4720" y="3569760"/>
            <a:ext cx="4025520" cy="120564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6"/>
          <p:cNvSpPr txBox="1"/>
          <p:nvPr/>
        </p:nvSpPr>
        <p:spPr>
          <a:xfrm>
            <a:off x="6716161" y="2298600"/>
            <a:ext cx="122832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Final Project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7480" y="2296080"/>
            <a:ext cx="3950280" cy="1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9560" y="3563640"/>
            <a:ext cx="3812400" cy="123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8520" y="1007640"/>
            <a:ext cx="3803040" cy="13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6"/>
          <p:cNvSpPr txBox="1"/>
          <p:nvPr/>
        </p:nvSpPr>
        <p:spPr>
          <a:xfrm>
            <a:off x="2675880" y="2304943"/>
            <a:ext cx="26244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Sesi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Industri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- </a:t>
            </a: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Pemerintah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6"/>
          <p:cNvSpPr txBox="1"/>
          <p:nvPr/>
        </p:nvSpPr>
        <p:spPr>
          <a:xfrm>
            <a:off x="6699060" y="1025845"/>
            <a:ext cx="120888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Asinkronus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6"/>
          <p:cNvSpPr txBox="1"/>
          <p:nvPr/>
        </p:nvSpPr>
        <p:spPr>
          <a:xfrm>
            <a:off x="3036776" y="3562560"/>
            <a:ext cx="163188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Ujian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Mockup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6"/>
          <p:cNvSpPr txBox="1"/>
          <p:nvPr/>
        </p:nvSpPr>
        <p:spPr>
          <a:xfrm>
            <a:off x="6642176" y="3572992"/>
            <a:ext cx="15840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Ujian</a:t>
            </a:r>
            <a:r>
              <a:rPr lang="en-US" sz="1450" b="0" i="0" u="none" strike="noStrike" cap="none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1450" b="0" i="0" u="none" strike="noStrike" cap="none" dirty="0" err="1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Sertifikasi</a:t>
            </a:r>
            <a:endParaRPr sz="1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6"/>
          <p:cNvSpPr txBox="1"/>
          <p:nvPr/>
        </p:nvSpPr>
        <p:spPr>
          <a:xfrm>
            <a:off x="2080728" y="1336376"/>
            <a:ext cx="3231360" cy="8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 JP x 18 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Penjabaran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konsep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utama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hands-on dan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diskusi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terdiri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25-30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peserta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diampu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1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dosen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dan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dibantu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1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asisten</a:t>
            </a:r>
            <a:endParaRPr sz="1050" dirty="0"/>
          </a:p>
        </p:txBody>
      </p:sp>
      <p:sp>
        <p:nvSpPr>
          <p:cNvPr id="773" name="Google Shape;773;p96"/>
          <p:cNvSpPr txBox="1"/>
          <p:nvPr/>
        </p:nvSpPr>
        <p:spPr>
          <a:xfrm>
            <a:off x="5833800" y="1349280"/>
            <a:ext cx="2895840" cy="78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57500" lnSpcReduction="20000"/>
          </a:bodyPr>
          <a:lstStyle/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minimal 4JP x 18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mandiri</a:t>
            </a:r>
            <a:endParaRPr lang="en-US" sz="2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Contoh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program dan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kasus</a:t>
            </a:r>
            <a:endParaRPr lang="en-US" sz="21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Video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pembelajaran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Referensi</a:t>
            </a:r>
            <a:endParaRPr dirty="0"/>
          </a:p>
        </p:txBody>
      </p:sp>
      <p:sp>
        <p:nvSpPr>
          <p:cNvPr id="774" name="Google Shape;774;p96"/>
          <p:cNvSpPr txBox="1"/>
          <p:nvPr/>
        </p:nvSpPr>
        <p:spPr>
          <a:xfrm>
            <a:off x="2225880" y="2660400"/>
            <a:ext cx="3068640" cy="76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Nara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sumber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–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 case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lang="en-US" sz="105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Soft skill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misal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Bussiness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Proposal, Design Thinking</a:t>
            </a:r>
            <a:endParaRPr sz="1050" dirty="0"/>
          </a:p>
        </p:txBody>
      </p:sp>
      <p:sp>
        <p:nvSpPr>
          <p:cNvPr id="775" name="Google Shape;775;p96"/>
          <p:cNvSpPr txBox="1"/>
          <p:nvPr/>
        </p:nvSpPr>
        <p:spPr>
          <a:xfrm>
            <a:off x="5780520" y="2583734"/>
            <a:ext cx="2895840" cy="75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kerja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2JP x 18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kelompok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solusi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Dideploy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system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Video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penjelasan</a:t>
            </a:r>
            <a:endParaRPr sz="1200" dirty="0"/>
          </a:p>
        </p:txBody>
      </p:sp>
      <p:sp>
        <p:nvSpPr>
          <p:cNvPr id="776" name="Google Shape;776;p96"/>
          <p:cNvSpPr txBox="1"/>
          <p:nvPr/>
        </p:nvSpPr>
        <p:spPr>
          <a:xfrm>
            <a:off x="2176560" y="3915360"/>
            <a:ext cx="3211200" cy="5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uji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seperti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Unit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Soal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disusun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skema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sz="1200" dirty="0"/>
          </a:p>
        </p:txBody>
      </p:sp>
      <p:sp>
        <p:nvSpPr>
          <p:cNvPr id="777" name="Google Shape;777;p96"/>
          <p:cNvSpPr txBox="1"/>
          <p:nvPr/>
        </p:nvSpPr>
        <p:spPr>
          <a:xfrm>
            <a:off x="5773320" y="3888345"/>
            <a:ext cx="3060360" cy="5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Ujian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uji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materi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seperti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Unit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Kompetensi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lang="en-US" sz="1200" dirty="0">
              <a:ea typeface="Lato"/>
            </a:endParaRPr>
          </a:p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Soal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disusun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skema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sertifikasi</a:t>
            </a:r>
            <a:endParaRPr sz="1200" dirty="0"/>
          </a:p>
        </p:txBody>
      </p:sp>
      <p:sp>
        <p:nvSpPr>
          <p:cNvPr id="778" name="Google Shape;778;p96"/>
          <p:cNvSpPr txBox="1"/>
          <p:nvPr/>
        </p:nvSpPr>
        <p:spPr>
          <a:xfrm>
            <a:off x="221040" y="2339280"/>
            <a:ext cx="1299960" cy="1159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Pelaksanaan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 minggu</a:t>
            </a:r>
            <a:endParaRPr sz="1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96"/>
          <p:cNvCxnSpPr/>
          <p:nvPr/>
        </p:nvCxnSpPr>
        <p:spPr>
          <a:xfrm rot="10800000" flipH="1">
            <a:off x="1199520" y="1604160"/>
            <a:ext cx="914400" cy="874440"/>
          </a:xfrm>
          <a:prstGeom prst="straightConnector1">
            <a:avLst/>
          </a:prstGeom>
          <a:noFill/>
          <a:ln w="38150" cap="flat" cmpd="sng">
            <a:solidFill>
              <a:srgbClr val="2A6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0" name="Google Shape;780;p96"/>
          <p:cNvCxnSpPr/>
          <p:nvPr/>
        </p:nvCxnSpPr>
        <p:spPr>
          <a:xfrm>
            <a:off x="1123920" y="3366000"/>
            <a:ext cx="889200" cy="880560"/>
          </a:xfrm>
          <a:prstGeom prst="straightConnector1">
            <a:avLst/>
          </a:prstGeom>
          <a:noFill/>
          <a:ln w="38150" cap="flat" cmpd="sng">
            <a:solidFill>
              <a:srgbClr val="2A6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1" name="Google Shape;781;p96"/>
          <p:cNvCxnSpPr/>
          <p:nvPr/>
        </p:nvCxnSpPr>
        <p:spPr>
          <a:xfrm>
            <a:off x="1435680" y="2979000"/>
            <a:ext cx="653040" cy="4680"/>
          </a:xfrm>
          <a:prstGeom prst="straightConnector1">
            <a:avLst/>
          </a:prstGeom>
          <a:noFill/>
          <a:ln w="38150" cap="flat" cmpd="sng">
            <a:solidFill>
              <a:srgbClr val="2A60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2" name="Google Shape;782;p96"/>
          <p:cNvSpPr txBox="1"/>
          <p:nvPr/>
        </p:nvSpPr>
        <p:spPr>
          <a:xfrm>
            <a:off x="178200" y="3455280"/>
            <a:ext cx="105264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dosen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asisten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8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Persyaratan Peserta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8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Warga Negara Indonesia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Mahasiswa semester 5 (lima) ke atas</a:t>
            </a: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Pernah mengikuti mata kuliah matematika, statistika, dan pemrograman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Lolos Seleksi Administrasi dan Tes Substansi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8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9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Persyaratan Sarana Peserta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9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Memiliki laptop/komputer dengan spesifikasi minimal 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RAM minimal 2 GB (disarankan 4 GB)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Laptop dengan 32/64-bit processor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Laptop dengan Operating System Windows 7, 8, 10, MacOS X atau Linux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Laptop dengan konektivitas WiFi dan memiliki Webcam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Akses Internet Dedicated 126 kbps per peserta per perangkat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Memiliki aplikasi Zoom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Memiliki akun Google Colab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9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311200" y="579450"/>
            <a:ext cx="85218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Capaian Pembelajaran</a:t>
            </a:r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311200" y="1291800"/>
            <a:ext cx="8521800" cy="15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Pada topik ini, kita akan mempelajari:</a:t>
            </a:r>
            <a:endParaRPr sz="2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519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Silabus Pelatihan</a:t>
            </a:r>
            <a:endParaRPr/>
          </a:p>
          <a:p>
            <a:pPr marL="457200" lvl="0" indent="-3519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Pemasangan beberapa tools yang diperlukan selama pelatihan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1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0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 Penilaian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00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Kehadiran minimal 70%,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Menyelesaikan Tugas Mandiri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Menyelesaikan Tugas Akhir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Akhir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00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1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Komponen Penilaian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01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Kehadiran x 10%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Tugas Akhir x 50%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Akhir x 40%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01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2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Uraian Pertemuan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6" name="Google Shape;816;p102"/>
          <p:cNvGraphicFramePr/>
          <p:nvPr/>
        </p:nvGraphicFramePr>
        <p:xfrm>
          <a:off x="311040" y="1017720"/>
          <a:ext cx="8362425" cy="3652135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PERTEMUAN KE-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TEMA MODUL/MATERI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KODE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JUDUL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Pengantar AI 1: Pengantar Course Pemasangan Tools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2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Pengantar AI 2: Teknologi dan Aplikasi AI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3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Metodologi Pengembangan AI menggunakan data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4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Tools Proyek Data Science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5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Understanding 1: Mengumpulkan Data, Menelaah Data dengan metode Statistik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J.62DMI00.004.1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J.62DMI00.005.1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Mengumpulkan Data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Menelaah Data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6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Understanding 2: Menelaah Data dengan Visualisasi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J.62DMI00.005.1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Menelaah Data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17" name="Google Shape;817;p102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3"/>
          <p:cNvSpPr/>
          <p:nvPr/>
        </p:nvSpPr>
        <p:spPr>
          <a:xfrm>
            <a:off x="441360" y="357120"/>
            <a:ext cx="851976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Uraian Pertemuan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3" name="Google Shape;823;p103"/>
          <p:cNvGraphicFramePr/>
          <p:nvPr>
            <p:extLst>
              <p:ext uri="{D42A27DB-BD31-4B8C-83A1-F6EECF244321}">
                <p14:modId xmlns:p14="http://schemas.microsoft.com/office/powerpoint/2010/main" val="1444723568"/>
              </p:ext>
            </p:extLst>
          </p:nvPr>
        </p:nvGraphicFramePr>
        <p:xfrm>
          <a:off x="626620" y="1238057"/>
          <a:ext cx="8313475" cy="373906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2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3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7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Preparation 1: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Menentukan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Objek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atau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Memilih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Data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J.62DMI00.007.1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Menentukan Objek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8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Preparation 2: Membersihkan Data, Memvalidasi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J.62DMI00.008.1</a:t>
                      </a:r>
                      <a:br>
                        <a:rPr lang="en-US" sz="1400" u="none" strike="noStrike" cap="none"/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J.62DMI00.006.1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Membersihkan Data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Memvalidasi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9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Data Preparation 3: Mengkonstruksi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J.62DMI00.009.1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J.62DMI00.010.1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Mengkonstruksi Data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Menentukan Label Data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10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1 (Dasar Regresi dan Regresi Linier)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J.62DMI00.012.1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Skenario Model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2 (Regresi Non Linier, Support Vector Machine, dll)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12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3 (Regresi dengan Tree)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24" name="Google Shape;824;p103"/>
          <p:cNvGraphicFramePr/>
          <p:nvPr>
            <p:extLst>
              <p:ext uri="{D42A27DB-BD31-4B8C-83A1-F6EECF244321}">
                <p14:modId xmlns:p14="http://schemas.microsoft.com/office/powerpoint/2010/main" val="1021285314"/>
              </p:ext>
            </p:extLst>
          </p:nvPr>
        </p:nvGraphicFramePr>
        <p:xfrm>
          <a:off x="623880" y="797004"/>
          <a:ext cx="8361000" cy="45721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6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PERTEMUAN KE-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TEMA MODUL/MATERI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KODE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JUDUL UNIT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5" name="Google Shape;825;p103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4"/>
          <p:cNvSpPr txBox="1"/>
          <p:nvPr/>
        </p:nvSpPr>
        <p:spPr>
          <a:xfrm>
            <a:off x="441360" y="444600"/>
            <a:ext cx="851976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Uraian Pertemuan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31" name="Google Shape;831;p104"/>
          <p:cNvGraphicFramePr/>
          <p:nvPr>
            <p:extLst>
              <p:ext uri="{D42A27DB-BD31-4B8C-83A1-F6EECF244321}">
                <p14:modId xmlns:p14="http://schemas.microsoft.com/office/powerpoint/2010/main" val="520803015"/>
              </p:ext>
            </p:extLst>
          </p:nvPr>
        </p:nvGraphicFramePr>
        <p:xfrm>
          <a:off x="520560" y="1108080"/>
          <a:ext cx="8361000" cy="45721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PERTEMUAN KE-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TEMA MODUL/MATERI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KODE UNIT</a:t>
                      </a:r>
                      <a:endParaRPr sz="1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JUDUL UNIT</a:t>
                      </a:r>
                      <a:endParaRPr sz="1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200" marR="2520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2" name="Google Shape;832;p104"/>
          <p:cNvGraphicFramePr/>
          <p:nvPr>
            <p:extLst>
              <p:ext uri="{D42A27DB-BD31-4B8C-83A1-F6EECF244321}">
                <p14:modId xmlns:p14="http://schemas.microsoft.com/office/powerpoint/2010/main" val="4177463406"/>
              </p:ext>
            </p:extLst>
          </p:nvPr>
        </p:nvGraphicFramePr>
        <p:xfrm>
          <a:off x="510050" y="1558376"/>
          <a:ext cx="8361000" cy="3413830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10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13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</a:t>
                      </a: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 Model 4 (Dasar ANN, perceptron, BP, SOM)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14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5 (ANN lanjutan, RNN, deep learning)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15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6 (Clustering)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J.62DMI00.013.1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SESI INDUSTRI + DISKUSI PROYEK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16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Membangun model 5: evaluasi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J.62DMI00.014.1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J.62DMI00.015.1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Mengevaluasi Hasil Pemodelan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Melakukan Proses Review Pemodelan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17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Melakukan Deployment Model (pipelining, teknologi deployment, cara deployment)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J.62DMI00.016.1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J.62DMI00.017.1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Membuat Rencana Deployment Model</a:t>
                      </a:r>
                      <a:b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400" b="0" u="none" strike="noStrike" cap="none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Melakukan Deployment Model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18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UJIAN dan SUBMIT PROJECT</a:t>
                      </a:r>
                      <a:endParaRPr sz="14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28450" marR="28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33" name="Google Shape;833;p104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7"/>
          <p:cNvSpPr/>
          <p:nvPr/>
        </p:nvSpPr>
        <p:spPr>
          <a:xfrm>
            <a:off x="5392440" y="1614581"/>
            <a:ext cx="3412800" cy="1803240"/>
          </a:xfrm>
          <a:prstGeom prst="rect">
            <a:avLst/>
          </a:prstGeom>
          <a:solidFill>
            <a:srgbClr val="DDE8CB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07"/>
          <p:cNvSpPr txBox="1"/>
          <p:nvPr/>
        </p:nvSpPr>
        <p:spPr>
          <a:xfrm>
            <a:off x="393840" y="6768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Partner Industri dan Pemerintah</a:t>
            </a:r>
            <a:endParaRPr/>
          </a:p>
        </p:txBody>
      </p:sp>
      <p:sp>
        <p:nvSpPr>
          <p:cNvPr id="840" name="Google Shape;840;p107"/>
          <p:cNvSpPr txBox="1"/>
          <p:nvPr/>
        </p:nvSpPr>
        <p:spPr>
          <a:xfrm>
            <a:off x="5392080" y="972540"/>
            <a:ext cx="3260520" cy="173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sz="1200" dirty="0"/>
          </a:p>
        </p:txBody>
      </p:sp>
      <p:sp>
        <p:nvSpPr>
          <p:cNvPr id="841" name="Google Shape;841;p107"/>
          <p:cNvSpPr txBox="1"/>
          <p:nvPr/>
        </p:nvSpPr>
        <p:spPr>
          <a:xfrm>
            <a:off x="252180" y="1170540"/>
            <a:ext cx="2147400" cy="333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Nodeflux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Prosa.AI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Telkom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Pos Indonesia (Persero)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NVIDIA-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Epsindo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Berpikir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Revolusioner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Indonesia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Makassar Technopark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Mataram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Surya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Metrodata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GITS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Spentera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GITS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Time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Excelindo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SOGI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Dinustek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sz="1050" dirty="0"/>
          </a:p>
          <a:p>
            <a:pPr marL="432000" marR="0" lvl="0" indent="-295396" algn="l" rtl="0">
              <a:lnSpc>
                <a:spcPct val="12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None/>
            </a:pP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107"/>
          <p:cNvSpPr txBox="1"/>
          <p:nvPr/>
        </p:nvSpPr>
        <p:spPr>
          <a:xfrm>
            <a:off x="5392080" y="1909421"/>
            <a:ext cx="349848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Berupa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Webinar yang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diisi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narasumber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pemanfaat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Data Science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Didampingi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instruktur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sebagai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pembahas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Diinformasikan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use-case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ataupun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permasalahan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di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maupun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Data Science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ataupun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AI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Memberikan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idea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akhir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450"/>
              <a:buFont typeface="Noto Sans Symbols"/>
              <a:buChar char="●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juga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diikuti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mahasiswa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lainnya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07"/>
          <p:cNvSpPr/>
          <p:nvPr/>
        </p:nvSpPr>
        <p:spPr>
          <a:xfrm>
            <a:off x="5392440" y="1614581"/>
            <a:ext cx="3412800" cy="29484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07"/>
          <p:cNvSpPr txBox="1"/>
          <p:nvPr/>
        </p:nvSpPr>
        <p:spPr>
          <a:xfrm>
            <a:off x="5784120" y="1614221"/>
            <a:ext cx="306576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Sesi Industri dan Pemerintahan</a:t>
            </a:r>
            <a:endParaRPr/>
          </a:p>
        </p:txBody>
      </p:sp>
      <p:sp>
        <p:nvSpPr>
          <p:cNvPr id="845" name="Google Shape;845;p107"/>
          <p:cNvSpPr txBox="1"/>
          <p:nvPr/>
        </p:nvSpPr>
        <p:spPr>
          <a:xfrm>
            <a:off x="2763580" y="1019843"/>
            <a:ext cx="2267280" cy="32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1500" lnSpcReduction="10000"/>
          </a:bodyPr>
          <a:lstStyle/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Alibaba Cloud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Dirjen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Pajak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Dirjen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Bea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Cukai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BKN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BPS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LKPP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Kesehatan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Kementerian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Luar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Negeri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Pemkab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Parepare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Maros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Takalar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Luwu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Utara,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Pasangkayu</a:t>
            </a: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BUMA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Nusantara Recycle Center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</a:t>
            </a: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Kedata</a:t>
            </a: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Indonesia Digital (Yogyakarta)</a:t>
            </a: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WS Audiology (Singapore)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TigerGraph</a:t>
            </a:r>
            <a:endParaRPr lang="en-US" sz="1050" dirty="0"/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lang="en-US"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lang="en-US" sz="1050" dirty="0"/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endParaRPr sz="10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8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Tugas Besar/ Akhir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08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Bersifat tugas kelompok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Satu kelompok 3 orang (kecuali satu kelompok yang berjumlah 4 orang)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Anggota kelompok berada dalam satu kelas yang sama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Tujuan: Menerapkan Metodologi AI (Data Science) untuk menyelesaikan permasalahan pada satu organisasi (data nyata)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Outcome: Suatu aplikasi intelijen dalam bentuk aplikasi berbasis web yang menggunakan pengetahuan hasil dari proses pembelajaran (data science)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bebas. Sebaiknya dari organisasi atau perusahaan sendiri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Tidak diperbolehkan dari dataset umum seperti dari repositori uci.edu ataupun dataset dari kaggle, netflix atau repositori lainnya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Diperbolehkan dari data awal dari open data dalam negeri seperti Port</a:t>
            </a:r>
            <a:r>
              <a:rPr lang="en-US" sz="1200">
                <a:solidFill>
                  <a:srgbClr val="595959"/>
                </a:solidFill>
              </a:rPr>
              <a:t>a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 Satu Data data.go.id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Penilaian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Kemajuan berkala (per minggu)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Hasil akhir aplikasi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08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9"/>
          <p:cNvSpPr txBox="1"/>
          <p:nvPr/>
        </p:nvSpPr>
        <p:spPr>
          <a:xfrm>
            <a:off x="311040" y="799200"/>
            <a:ext cx="8521200" cy="5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Tugas Besar/ Akhir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58" name="Google Shape;858;p109"/>
          <p:cNvGraphicFramePr/>
          <p:nvPr/>
        </p:nvGraphicFramePr>
        <p:xfrm>
          <a:off x="390960" y="1706040"/>
          <a:ext cx="8451700" cy="2414525"/>
        </p:xfrm>
        <a:graphic>
          <a:graphicData uri="http://schemas.openxmlformats.org/drawingml/2006/table">
            <a:tbl>
              <a:tblPr>
                <a:noFill/>
                <a:tableStyleId>{B584382F-50C2-43AF-BF50-B9F52AAC8078}</a:tableStyleId>
              </a:tblPr>
              <a:tblGrid>
                <a:gridCol w="69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Minggu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Tanggal diumumkan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Materi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Yang dikumpulkan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Batas Unggah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28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Membentuk kelompok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Daftar Anggota kelompok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8-11-2021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8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Mende</a:t>
                      </a: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sk</a:t>
                      </a: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ripsikan masalah dan mencari data yang diolah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Deskripsi masalah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Dan kebutuhan data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15-11-2021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15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Melakukan eksplorasi dan persiapan data untuk membangun model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Hasil telaahan data dan persiapan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22-11-2121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22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Membangun  model sesuai dengan permasalahan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yang telah dibangun sesuai proyek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6-12-2021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6 November 2021</a:t>
                      </a:r>
                      <a:endParaRPr sz="9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Data Preparation-2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Data Preparation-3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yang telah dideploy sesuai proyek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13-12-2021</a:t>
                      </a:r>
                      <a:endParaRPr sz="900" b="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9" name="Google Shape;859;p10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0"/>
          <p:cNvSpPr/>
          <p:nvPr/>
        </p:nvSpPr>
        <p:spPr>
          <a:xfrm>
            <a:off x="1468440" y="349200"/>
            <a:ext cx="6273360" cy="52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Tugas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10"/>
          <p:cNvSpPr/>
          <p:nvPr/>
        </p:nvSpPr>
        <p:spPr>
          <a:xfrm>
            <a:off x="1004760" y="934920"/>
            <a:ext cx="6695640" cy="21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1639" marR="0" lvl="0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Tugas mandiri harian perseorangan (tugas diupload di LMS)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639" marR="0" lvl="0" indent="-32363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●"/>
            </a:pPr>
            <a:r>
              <a:rPr lang="en-US" sz="17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 Kelompok (akhir)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40" marR="0" lvl="1" indent="-32364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Aplikasi Web yang merupakan solusi berbasis Data Science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40" marR="0" lvl="1" indent="-32364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 Kelompok 3 orang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3640" marR="0" lvl="1" indent="-32364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Pilih berdasarkan ketersediaan data, lebih baik data 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real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sehingga memberikan kontribusi kandidat solusi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0"/>
          <p:cNvSpPr/>
          <p:nvPr/>
        </p:nvSpPr>
        <p:spPr>
          <a:xfrm>
            <a:off x="1979640" y="3925800"/>
            <a:ext cx="794880" cy="58860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 1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10"/>
          <p:cNvSpPr/>
          <p:nvPr/>
        </p:nvSpPr>
        <p:spPr>
          <a:xfrm>
            <a:off x="2776680" y="3925800"/>
            <a:ext cx="794880" cy="58860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 2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10"/>
          <p:cNvSpPr/>
          <p:nvPr/>
        </p:nvSpPr>
        <p:spPr>
          <a:xfrm>
            <a:off x="3573360" y="3925800"/>
            <a:ext cx="796680" cy="58860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 3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10"/>
          <p:cNvSpPr/>
          <p:nvPr/>
        </p:nvSpPr>
        <p:spPr>
          <a:xfrm>
            <a:off x="6613560" y="3957480"/>
            <a:ext cx="794880" cy="590040"/>
          </a:xfrm>
          <a:custGeom>
            <a:avLst/>
            <a:gdLst/>
            <a:ahLst/>
            <a:cxnLst/>
            <a:rect l="l" t="t" r="r" b="b"/>
            <a:pathLst>
              <a:path w="3256" h="2409" extrusionOk="0">
                <a:moveTo>
                  <a:pt x="0" y="0"/>
                </a:moveTo>
                <a:lnTo>
                  <a:pt x="2625" y="0"/>
                </a:lnTo>
                <a:lnTo>
                  <a:pt x="3255" y="1204"/>
                </a:lnTo>
                <a:lnTo>
                  <a:pt x="2625" y="2408"/>
                </a:lnTo>
                <a:lnTo>
                  <a:pt x="0" y="2408"/>
                </a:lnTo>
                <a:lnTo>
                  <a:pt x="0" y="0"/>
                </a:lnTo>
              </a:path>
            </a:pathLst>
          </a:custGeom>
          <a:solidFill>
            <a:srgbClr val="99CC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1200" tIns="30600" rIns="61200" bIns="3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Milestone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Selesai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10"/>
          <p:cNvSpPr/>
          <p:nvPr/>
        </p:nvSpPr>
        <p:spPr>
          <a:xfrm>
            <a:off x="4467240" y="4224240"/>
            <a:ext cx="209340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1" name="Google Shape;871;p110"/>
          <p:cNvSpPr/>
          <p:nvPr/>
        </p:nvSpPr>
        <p:spPr>
          <a:xfrm>
            <a:off x="2671920" y="3652920"/>
            <a:ext cx="193320" cy="252000"/>
          </a:xfrm>
          <a:custGeom>
            <a:avLst/>
            <a:gdLst/>
            <a:ahLst/>
            <a:cxnLst/>
            <a:rect l="l" t="t" r="r" b="b"/>
            <a:pathLst>
              <a:path w="796" h="1034" extrusionOk="0">
                <a:moveTo>
                  <a:pt x="198" y="0"/>
                </a:moveTo>
                <a:lnTo>
                  <a:pt x="198" y="774"/>
                </a:lnTo>
                <a:lnTo>
                  <a:pt x="0" y="774"/>
                </a:lnTo>
                <a:lnTo>
                  <a:pt x="397" y="1033"/>
                </a:lnTo>
                <a:lnTo>
                  <a:pt x="795" y="774"/>
                </a:lnTo>
                <a:lnTo>
                  <a:pt x="596" y="774"/>
                </a:lnTo>
                <a:lnTo>
                  <a:pt x="596" y="0"/>
                </a:lnTo>
                <a:lnTo>
                  <a:pt x="198" y="0"/>
                </a:lnTo>
              </a:path>
            </a:pathLst>
          </a:custGeom>
          <a:solidFill>
            <a:srgbClr val="FF4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2" name="Google Shape;872;p110"/>
          <p:cNvSpPr/>
          <p:nvPr/>
        </p:nvSpPr>
        <p:spPr>
          <a:xfrm>
            <a:off x="3495600" y="3648240"/>
            <a:ext cx="193320" cy="252000"/>
          </a:xfrm>
          <a:custGeom>
            <a:avLst/>
            <a:gdLst/>
            <a:ahLst/>
            <a:cxnLst/>
            <a:rect l="l" t="t" r="r" b="b"/>
            <a:pathLst>
              <a:path w="796" h="1034" extrusionOk="0">
                <a:moveTo>
                  <a:pt x="198" y="0"/>
                </a:moveTo>
                <a:lnTo>
                  <a:pt x="198" y="774"/>
                </a:lnTo>
                <a:lnTo>
                  <a:pt x="0" y="774"/>
                </a:lnTo>
                <a:lnTo>
                  <a:pt x="397" y="1033"/>
                </a:lnTo>
                <a:lnTo>
                  <a:pt x="795" y="774"/>
                </a:lnTo>
                <a:lnTo>
                  <a:pt x="596" y="774"/>
                </a:lnTo>
                <a:lnTo>
                  <a:pt x="596" y="0"/>
                </a:lnTo>
                <a:lnTo>
                  <a:pt x="198" y="0"/>
                </a:lnTo>
              </a:path>
            </a:pathLst>
          </a:custGeom>
          <a:solidFill>
            <a:srgbClr val="FF4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3" name="Google Shape;873;p110"/>
          <p:cNvSpPr/>
          <p:nvPr/>
        </p:nvSpPr>
        <p:spPr>
          <a:xfrm>
            <a:off x="6508800" y="3705120"/>
            <a:ext cx="193320" cy="252000"/>
          </a:xfrm>
          <a:custGeom>
            <a:avLst/>
            <a:gdLst/>
            <a:ahLst/>
            <a:cxnLst/>
            <a:rect l="l" t="t" r="r" b="b"/>
            <a:pathLst>
              <a:path w="796" h="1034" extrusionOk="0">
                <a:moveTo>
                  <a:pt x="198" y="0"/>
                </a:moveTo>
                <a:lnTo>
                  <a:pt x="198" y="774"/>
                </a:lnTo>
                <a:lnTo>
                  <a:pt x="0" y="774"/>
                </a:lnTo>
                <a:lnTo>
                  <a:pt x="397" y="1033"/>
                </a:lnTo>
                <a:lnTo>
                  <a:pt x="795" y="774"/>
                </a:lnTo>
                <a:lnTo>
                  <a:pt x="596" y="774"/>
                </a:lnTo>
                <a:lnTo>
                  <a:pt x="596" y="0"/>
                </a:lnTo>
                <a:lnTo>
                  <a:pt x="198" y="0"/>
                </a:lnTo>
              </a:path>
            </a:pathLst>
          </a:custGeom>
          <a:solidFill>
            <a:srgbClr val="FF4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74" name="Google Shape;874;p110"/>
          <p:cNvSpPr/>
          <p:nvPr/>
        </p:nvSpPr>
        <p:spPr>
          <a:xfrm>
            <a:off x="2328840" y="3316320"/>
            <a:ext cx="799920" cy="3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Periksa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10"/>
          <p:cNvSpPr/>
          <p:nvPr/>
        </p:nvSpPr>
        <p:spPr>
          <a:xfrm>
            <a:off x="3216240" y="3314880"/>
            <a:ext cx="785520" cy="31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Periksa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10"/>
          <p:cNvSpPr/>
          <p:nvPr/>
        </p:nvSpPr>
        <p:spPr>
          <a:xfrm>
            <a:off x="6254640" y="3355920"/>
            <a:ext cx="709200" cy="3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600" rIns="61200" bIns="306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Periksa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10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1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/>
              <a:t>Tools yang Digunakan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5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 i="0" u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Latar Belakang Kegiatan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 i="0" u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Penjelasan Silabus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 i="0" u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Pemasangan beberapa Tools utama</a:t>
            </a:r>
            <a:endParaRPr sz="1800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i="0" u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12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Daftar Tools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12"/>
          <p:cNvSpPr txBox="1"/>
          <p:nvPr/>
        </p:nvSpPr>
        <p:spPr>
          <a:xfrm>
            <a:off x="311040" y="1017720"/>
            <a:ext cx="852156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5000"/>
          </a:bodyPr>
          <a:lstStyle/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Selama pembelajaran berbagai tools akan dipergunakan, seperti: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Environment: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Colab (https://colab.research.google.com/).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 Notebook (https://jupyter.org/)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Library python seperti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SciPy,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Seaborn,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perlu dipasang sebelum pelaksanaan kegiatan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12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3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Python (windows)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13"/>
          <p:cNvSpPr txBox="1"/>
          <p:nvPr/>
        </p:nvSpPr>
        <p:spPr>
          <a:xfrm>
            <a:off x="403920" y="952560"/>
            <a:ext cx="852156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Buka browser, kunjungi </a:t>
            </a:r>
            <a:r>
              <a:rPr lang="en-US" sz="1800" b="0" i="0" u="sng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http://www.python.org/downloads/windows/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Tergantung dari versi windows yang dipergunakan maka pilih versi stabil (stable version) yang akan didownload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python-3.9.6 atau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python-3.8.10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(dengan melakukan klik 2x) file installer python yang baru saja didownload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Ikuti langkah instalasi sampai selesai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Cek apakah python berhasil terpasang: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promp Command &gt;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Ketikkan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atau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pyton3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terpasang maka akan ditampilkan versi pythonnya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13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4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Library python 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14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Beberapa library  yang akan dipergunakan: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SciPy,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Seaborn,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Library tersebut dipasang dengan melalui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atau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14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15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Library python 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15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melalui pip pada command prompt &gt;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Contoh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pip install numpy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pip install scikit-learn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Lakukan instalasi terhadap semua library yang diperlukan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68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115" descr="Text, let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5880" y="731880"/>
            <a:ext cx="3566880" cy="257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15" descr="Logo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240" y="1617840"/>
            <a:ext cx="3657240" cy="79992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15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6"/>
          <p:cNvSpPr txBox="1"/>
          <p:nvPr/>
        </p:nvSpPr>
        <p:spPr>
          <a:xfrm>
            <a:off x="311040" y="444600"/>
            <a:ext cx="852120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Library python 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16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melalui anaconda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browser, kunjungi </a:t>
            </a:r>
            <a:r>
              <a:rPr lang="en-US" sz="1800" b="1" i="0" u="sng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https://docs.anaconda.com/anaconda/install/windows/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 dua kali file installer yang telah didownload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Ikuti langkah instalasi hingga selesai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Jalankan anaconda Navigator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Buka terminal melalui anaconda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conda install &lt;nama-library&gt;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9" name="Google Shape;919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6000" y="2737080"/>
            <a:ext cx="415764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116"/>
          <p:cNvSpPr/>
          <p:nvPr/>
        </p:nvSpPr>
        <p:spPr>
          <a:xfrm>
            <a:off x="8697240" y="2858040"/>
            <a:ext cx="360" cy="1020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21" name="Google Shape;921;p116"/>
          <p:cNvSpPr/>
          <p:nvPr/>
        </p:nvSpPr>
        <p:spPr>
          <a:xfrm>
            <a:off x="6101640" y="2806200"/>
            <a:ext cx="360" cy="1020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22" name="Google Shape;922;p116"/>
          <p:cNvSpPr/>
          <p:nvPr/>
        </p:nvSpPr>
        <p:spPr>
          <a:xfrm>
            <a:off x="7702200" y="2858040"/>
            <a:ext cx="360" cy="1020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23" name="Google Shape;923;p116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7"/>
          <p:cNvSpPr txBox="1"/>
          <p:nvPr/>
        </p:nvSpPr>
        <p:spPr>
          <a:xfrm>
            <a:off x="112680" y="457200"/>
            <a:ext cx="89182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9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Lingkungan Pengembangan (Development Environment)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17"/>
          <p:cNvSpPr txBox="1"/>
          <p:nvPr/>
        </p:nvSpPr>
        <p:spPr>
          <a:xfrm>
            <a:off x="311040" y="1152360"/>
            <a:ext cx="852120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Google Collab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menulis dan mengeksekusi Python di browser anda tanpa mengkonfigurasi, dapat menggunakan GPU, dan dapat di-share dengan rekan kerja.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Pergunakan link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https://colab.research.google.com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 browser anda untuk mengakses google colab.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0" name="Google Shape;930;p117" descr="Graphical user interface, text, application, emai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840" y="2917800"/>
            <a:ext cx="5773320" cy="214596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17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8"/>
          <p:cNvSpPr txBox="1"/>
          <p:nvPr/>
        </p:nvSpPr>
        <p:spPr>
          <a:xfrm>
            <a:off x="112680" y="457200"/>
            <a:ext cx="89182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9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Lingkungan Pengembangan (Development Environment)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18"/>
          <p:cNvSpPr txBox="1"/>
          <p:nvPr/>
        </p:nvSpPr>
        <p:spPr>
          <a:xfrm>
            <a:off x="311040" y="1152360"/>
            <a:ext cx="8521560" cy="365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Notebook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 command prompt &gt;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pip install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sudah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Anaconda Navigator,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dilihat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status Launch/ Install. 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</a:t>
            </a:r>
            <a:r>
              <a:rPr lang="en-US" sz="17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maka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berarti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belum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terpasang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kali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menginstall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menjalankan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mengaktif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kan.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8440" y="1083000"/>
            <a:ext cx="4615199" cy="270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6560" y="3540480"/>
            <a:ext cx="3207240" cy="4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18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19"/>
          <p:cNvSpPr txBox="1"/>
          <p:nvPr/>
        </p:nvSpPr>
        <p:spPr>
          <a:xfrm>
            <a:off x="112680" y="457200"/>
            <a:ext cx="89182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9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Instalasi Lingkungan Pengembangan (Development Environment)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19"/>
          <p:cNvSpPr txBox="1"/>
          <p:nvPr/>
        </p:nvSpPr>
        <p:spPr>
          <a:xfrm>
            <a:off x="190440" y="1161720"/>
            <a:ext cx="640836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Setelah beberapa saat, jupyter akan membuka laman </a:t>
            </a:r>
            <a:r>
              <a:rPr lang="en-US" sz="1300" b="0" i="0" u="sng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http://localhost:8888/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merupakan laman depan dari Jupyter notebook Anda (disebut laman </a:t>
            </a:r>
            <a:r>
              <a:rPr lang="en-US" sz="13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Notebook Dashboard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200" y="1966680"/>
            <a:ext cx="5151960" cy="28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9000" y="1966680"/>
            <a:ext cx="2391120" cy="182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5480" y="2715120"/>
            <a:ext cx="1304640" cy="1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19"/>
          <p:cNvSpPr/>
          <p:nvPr/>
        </p:nvSpPr>
        <p:spPr>
          <a:xfrm>
            <a:off x="5784120" y="3889440"/>
            <a:ext cx="2999520" cy="3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 tombol </a:t>
            </a:r>
            <a:r>
              <a:rPr lang="en-U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 pilih </a:t>
            </a:r>
            <a:r>
              <a:rPr lang="en-U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3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19"/>
          <p:cNvSpPr/>
          <p:nvPr/>
        </p:nvSpPr>
        <p:spPr>
          <a:xfrm flipH="1">
            <a:off x="7614360" y="2625840"/>
            <a:ext cx="1221840" cy="27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333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952" name="Google Shape;952;p119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Bagian Utama Pada Jupyter Notebook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280" y="1170000"/>
            <a:ext cx="8838720" cy="208512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20"/>
          <p:cNvSpPr/>
          <p:nvPr/>
        </p:nvSpPr>
        <p:spPr>
          <a:xfrm>
            <a:off x="0" y="4818960"/>
            <a:ext cx="45648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20"/>
          <p:cNvSpPr txBox="1"/>
          <p:nvPr/>
        </p:nvSpPr>
        <p:spPr>
          <a:xfrm>
            <a:off x="152275" y="3466275"/>
            <a:ext cx="8773800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Video tambahan:</a:t>
            </a:r>
            <a:endParaRPr sz="13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4"/>
              </a:rPr>
              <a:t>https://www.youtube.com/watch?v=P4znPBf5ZpE&amp;t=38s</a:t>
            </a:r>
            <a:endParaRPr sz="13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5"/>
              </a:rPr>
              <a:t>https://www.youtube.com/watch?v=vRGm5ymx3WU&amp;t=13s</a:t>
            </a:r>
            <a:endParaRPr sz="1300"/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2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Referensi</a:t>
            </a:r>
            <a:endParaRPr/>
          </a:p>
        </p:txBody>
      </p:sp>
      <p:sp>
        <p:nvSpPr>
          <p:cNvPr id="966" name="Google Shape;966;p49"/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71696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https://jupyter.org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https://numpy.org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https://www.scipy.org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600" b="0" i="0" u="sng">
                <a:solidFill>
                  <a:srgbClr val="595959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https://seaborn.pydata.org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b="0" i="0" u="none">
              <a:solidFill>
                <a:srgbClr val="595959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b="0" i="0" u="none">
              <a:solidFill>
                <a:srgbClr val="595959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67" name="Google Shape;967;p49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2"/>
          <p:cNvSpPr txBox="1">
            <a:spLocks noGrp="1"/>
          </p:cNvSpPr>
          <p:nvPr>
            <p:ph type="sldNum" idx="12"/>
          </p:nvPr>
        </p:nvSpPr>
        <p:spPr>
          <a:xfrm>
            <a:off x="8587945" y="4382673"/>
            <a:ext cx="38271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7" name="Google Shape;127;p72"/>
          <p:cNvSpPr txBox="1">
            <a:spLocks noGrp="1"/>
          </p:cNvSpPr>
          <p:nvPr>
            <p:ph type="ctrTitle"/>
          </p:nvPr>
        </p:nvSpPr>
        <p:spPr>
          <a:xfrm>
            <a:off x="228021" y="2051222"/>
            <a:ext cx="6858579" cy="12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None/>
            </a:pPr>
            <a:r>
              <a:rPr lang="en-US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Latar Belakang Kegiatan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Quiz / Tugas </a:t>
            </a:r>
            <a:endParaRPr/>
          </a:p>
        </p:txBody>
      </p:sp>
      <p:sp>
        <p:nvSpPr>
          <p:cNvPr id="973" name="Google Shape;973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Char char="●"/>
            </a:pPr>
            <a:r>
              <a:rPr lang="en-US" sz="18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Quiz dapat diakses melalui https://spadadikti.id/</a:t>
            </a:r>
            <a:endParaRPr/>
          </a:p>
        </p:txBody>
      </p:sp>
      <p:sp>
        <p:nvSpPr>
          <p:cNvPr id="974" name="Google Shape;974;p51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 sz="25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Komponen Penilaian</a:t>
            </a:r>
            <a:endParaRPr/>
          </a:p>
        </p:txBody>
      </p:sp>
      <p:sp>
        <p:nvSpPr>
          <p:cNvPr id="980" name="Google Shape;980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800" b="0" i="1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Kehadiran x 10%</a:t>
            </a:r>
            <a:endParaRPr sz="1800" b="0" i="0" u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800" b="0" i="1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Tugas Akhir x 50%</a:t>
            </a:r>
            <a:endParaRPr sz="1800" b="0" i="0" u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-US" sz="1800" b="0" i="1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Ujian Akhir x 40%</a:t>
            </a:r>
            <a:endParaRPr/>
          </a:p>
        </p:txBody>
      </p:sp>
      <p:sp>
        <p:nvSpPr>
          <p:cNvPr id="981" name="Google Shape;981;p52"/>
          <p:cNvSpPr txBox="1"/>
          <p:nvPr/>
        </p:nvSpPr>
        <p:spPr>
          <a:xfrm>
            <a:off x="-1" y="4819023"/>
            <a:ext cx="45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6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Kesempatan dan Risiko AI</a:t>
            </a:r>
            <a:endParaRPr/>
          </a:p>
        </p:txBody>
      </p:sp>
      <p:pic>
        <p:nvPicPr>
          <p:cNvPr id="133" name="Google Shape;13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640" y="1289160"/>
            <a:ext cx="4456440" cy="250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6"/>
          <p:cNvSpPr txBox="1"/>
          <p:nvPr/>
        </p:nvSpPr>
        <p:spPr>
          <a:xfrm>
            <a:off x="601200" y="3971880"/>
            <a:ext cx="5835240" cy="75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58499" lnSpcReduction="20000"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 memiliki risiko hilangnya pekerjan.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Indonesia memiliki risiko sekitar 56% (menurut laporan ILO)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 persiapan di bidang kompetensi SDM menghadapi era AI </a:t>
            </a:r>
            <a:endParaRPr/>
          </a:p>
        </p:txBody>
      </p:sp>
      <p:pic>
        <p:nvPicPr>
          <p:cNvPr id="135" name="Google Shape;13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6560" y="1380960"/>
            <a:ext cx="3690360" cy="231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7"/>
          <p:cNvSpPr txBox="1"/>
          <p:nvPr/>
        </p:nvSpPr>
        <p:spPr>
          <a:xfrm>
            <a:off x="508320" y="46980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Kebutuhan SDM makin meningkat</a:t>
            </a:r>
            <a:endParaRPr/>
          </a:p>
        </p:txBody>
      </p:sp>
      <p:sp>
        <p:nvSpPr>
          <p:cNvPr id="141" name="Google Shape;141;p57"/>
          <p:cNvSpPr/>
          <p:nvPr/>
        </p:nvSpPr>
        <p:spPr>
          <a:xfrm>
            <a:off x="335880" y="3666388"/>
            <a:ext cx="948240" cy="523080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Pengguna</a:t>
            </a:r>
            <a:endParaRPr dirty="0"/>
          </a:p>
        </p:txBody>
      </p:sp>
      <p:sp>
        <p:nvSpPr>
          <p:cNvPr id="142" name="Google Shape;142;p57"/>
          <p:cNvSpPr/>
          <p:nvPr/>
        </p:nvSpPr>
        <p:spPr>
          <a:xfrm>
            <a:off x="312120" y="2665440"/>
            <a:ext cx="972000" cy="54180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Persiapan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dirty="0"/>
          </a:p>
        </p:txBody>
      </p:sp>
      <p:sp>
        <p:nvSpPr>
          <p:cNvPr id="143" name="Google Shape;143;p57"/>
          <p:cNvSpPr/>
          <p:nvPr/>
        </p:nvSpPr>
        <p:spPr>
          <a:xfrm>
            <a:off x="303119" y="1357919"/>
            <a:ext cx="1014839" cy="738361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Peneliti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Pengembang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Teknologi</a:t>
            </a:r>
            <a:endParaRPr sz="1100" dirty="0"/>
          </a:p>
        </p:txBody>
      </p:sp>
      <p:cxnSp>
        <p:nvCxnSpPr>
          <p:cNvPr id="144" name="Google Shape;144;p57"/>
          <p:cNvCxnSpPr>
            <a:cxnSpLocks/>
          </p:cNvCxnSpPr>
          <p:nvPr/>
        </p:nvCxnSpPr>
        <p:spPr>
          <a:xfrm>
            <a:off x="171720" y="2392560"/>
            <a:ext cx="269352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57"/>
          <p:cNvSpPr/>
          <p:nvPr/>
        </p:nvSpPr>
        <p:spPr>
          <a:xfrm>
            <a:off x="1458360" y="3448800"/>
            <a:ext cx="1074632" cy="534600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Penentu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Kebijakan</a:t>
            </a:r>
            <a:endParaRPr dirty="0"/>
          </a:p>
        </p:txBody>
      </p:sp>
      <p:cxnSp>
        <p:nvCxnSpPr>
          <p:cNvPr id="146" name="Google Shape;146;p57"/>
          <p:cNvCxnSpPr/>
          <p:nvPr/>
        </p:nvCxnSpPr>
        <p:spPr>
          <a:xfrm>
            <a:off x="172080" y="3414600"/>
            <a:ext cx="251712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57"/>
          <p:cNvSpPr txBox="1"/>
          <p:nvPr/>
        </p:nvSpPr>
        <p:spPr>
          <a:xfrm>
            <a:off x="252360" y="4333320"/>
            <a:ext cx="1697038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Jumlahnya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besar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7"/>
          <p:cNvSpPr/>
          <p:nvPr/>
        </p:nvSpPr>
        <p:spPr>
          <a:xfrm>
            <a:off x="1449359" y="2097360"/>
            <a:ext cx="1083633" cy="589320"/>
          </a:xfrm>
          <a:prstGeom prst="rect">
            <a:avLst/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Pengembang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Solusi</a:t>
            </a:r>
            <a:endParaRPr dirty="0"/>
          </a:p>
        </p:txBody>
      </p:sp>
      <p:sp>
        <p:nvSpPr>
          <p:cNvPr id="149" name="Google Shape;149;p57"/>
          <p:cNvSpPr txBox="1"/>
          <p:nvPr/>
        </p:nvSpPr>
        <p:spPr>
          <a:xfrm>
            <a:off x="1246532" y="2967103"/>
            <a:ext cx="1697039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Jumlahnya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besar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Lembaga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7"/>
          <p:cNvSpPr txBox="1"/>
          <p:nvPr/>
        </p:nvSpPr>
        <p:spPr>
          <a:xfrm>
            <a:off x="1246532" y="1456920"/>
            <a:ext cx="1804829" cy="6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Jumlahnya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menengah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Penyedia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Lembaga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Pemerintah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7"/>
          <p:cNvSpPr txBox="1"/>
          <p:nvPr/>
        </p:nvSpPr>
        <p:spPr>
          <a:xfrm>
            <a:off x="2865240" y="3711600"/>
            <a:ext cx="6196320" cy="100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3000" lnSpcReduction="20000"/>
          </a:bodyPr>
          <a:lstStyle/>
          <a:p>
            <a:pPr marL="432000" marR="0" lvl="0" indent="-32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 samping startup, SDM Data Science – AI  banyak dibutuhkan lembaga pemerintahan dan layanan publik (Dirjen Pajak, Dirjen Bea Cukai, Kementerian Kesehatan, BPJS Kesehatan) dan juga industri pada umumnya</a:t>
            </a:r>
            <a:endParaRPr/>
          </a:p>
          <a:p>
            <a:pPr marL="432000" marR="0" lvl="0" indent="-324000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Membuka peluang mahasiswa membuat  produk Data Science/AI  sebagai produk startup</a:t>
            </a:r>
            <a:endParaRPr/>
          </a:p>
        </p:txBody>
      </p:sp>
      <p:pic>
        <p:nvPicPr>
          <p:cNvPr id="152" name="Google Shape;152;p57"/>
          <p:cNvPicPr preferRelativeResize="0"/>
          <p:nvPr/>
        </p:nvPicPr>
        <p:blipFill rotWithShape="1">
          <a:blip r:embed="rId3">
            <a:alphaModFix/>
          </a:blip>
          <a:srcRect r="4270"/>
          <a:stretch/>
        </p:blipFill>
        <p:spPr>
          <a:xfrm>
            <a:off x="3027960" y="1154880"/>
            <a:ext cx="3796560" cy="237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5920" y="1980000"/>
            <a:ext cx="2112120" cy="11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8"/>
          <p:cNvPicPr preferRelativeResize="0"/>
          <p:nvPr/>
        </p:nvPicPr>
        <p:blipFill rotWithShape="1">
          <a:blip r:embed="rId3">
            <a:alphaModFix/>
          </a:blip>
          <a:srcRect l="3254" t="16521" r="4161" b="1476"/>
          <a:stretch/>
        </p:blipFill>
        <p:spPr>
          <a:xfrm>
            <a:off x="72000" y="1032480"/>
            <a:ext cx="4175280" cy="380484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8"/>
          <p:cNvSpPr txBox="1"/>
          <p:nvPr/>
        </p:nvSpPr>
        <p:spPr>
          <a:xfrm>
            <a:off x="393840" y="488160"/>
            <a:ext cx="7983720" cy="6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         Tahapan penyiapan SDM AI</a:t>
            </a:r>
            <a:endParaRPr/>
          </a:p>
        </p:txBody>
      </p:sp>
      <p:pic>
        <p:nvPicPr>
          <p:cNvPr id="160" name="Google Shape;16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0320" y="1382040"/>
            <a:ext cx="1808280" cy="147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9040" y="3036600"/>
            <a:ext cx="2022120" cy="169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8"/>
          <p:cNvSpPr txBox="1"/>
          <p:nvPr/>
        </p:nvSpPr>
        <p:spPr>
          <a:xfrm>
            <a:off x="6630840" y="1312200"/>
            <a:ext cx="2352600" cy="3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1500" lnSpcReduction="20000"/>
          </a:bodyPr>
          <a:lstStyle/>
          <a:p>
            <a:pPr marL="432000" marR="0" lvl="0" indent="-3240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Science, Big Data dan Artificial Intelligence merupakan bidang yang saling terkait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Penguasaan terhadap Data Science dibutuhkan untuk dapat menguasai Artificial Intelligence</a:t>
            </a:r>
            <a:endParaRPr/>
          </a:p>
          <a:p>
            <a:pPr marL="432000" marR="0" lvl="0" indent="-324014" algn="l" rtl="0">
              <a:lnSpc>
                <a:spcPct val="100000"/>
              </a:lnSpc>
              <a:spcBef>
                <a:spcPts val="1063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lang="en-US"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Dibutuhkan landasan Data Science untuk pengembangan AI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 Microcredential Dikti 2021 (1)">
  <a:themeElements>
    <a:clrScheme name="Custom 1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3575</Words>
  <Application>Microsoft Office PowerPoint</Application>
  <PresentationFormat>On-screen Show (16:9)</PresentationFormat>
  <Paragraphs>840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Corbel</vt:lpstr>
      <vt:lpstr>Garamond</vt:lpstr>
      <vt:lpstr>Overlock</vt:lpstr>
      <vt:lpstr>Lato Black</vt:lpstr>
      <vt:lpstr>Cambria</vt:lpstr>
      <vt:lpstr>Noto Sans Symbols</vt:lpstr>
      <vt:lpstr>Lato</vt:lpstr>
      <vt:lpstr>Template Microcredential Dikti 2021 (1)</vt:lpstr>
      <vt:lpstr>Pengantar AI 1 : Pengantar Course Pemasangan Tools </vt:lpstr>
      <vt:lpstr>Profil Pengajar: Nama Lengkap dan Gelar Akademik</vt:lpstr>
      <vt:lpstr>Deskripsi Pelatihan</vt:lpstr>
      <vt:lpstr>Capaian Pembelajaran</vt:lpstr>
      <vt:lpstr>Agenda</vt:lpstr>
      <vt:lpstr>Latar Belakang Kegiatan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Silabus Pelatihan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yang Digunakan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Referensi</vt:lpstr>
      <vt:lpstr>Quiz / Tugas </vt:lpstr>
      <vt:lpstr>Komponen Penilaian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AI 1 : Pengantar Course Pemasangan Tools </dc:title>
  <dc:creator>rizal prayogo</dc:creator>
  <cp:lastModifiedBy>HP</cp:lastModifiedBy>
  <cp:revision>16</cp:revision>
  <dcterms:created xsi:type="dcterms:W3CDTF">2021-07-30T10:13:00Z</dcterms:created>
  <dcterms:modified xsi:type="dcterms:W3CDTF">2021-10-31T16:11:48Z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